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customXml/itemProps4.xml" ContentType="application/vnd.openxmlformats-officedocument.customXml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28"/>
  </p:notesMasterIdLst>
  <p:handoutMasterIdLst>
    <p:handoutMasterId r:id="rId29"/>
  </p:handoutMasterIdLst>
  <p:sldIdLst>
    <p:sldId id="921" r:id="rId6"/>
    <p:sldId id="899" r:id="rId7"/>
    <p:sldId id="827" r:id="rId8"/>
    <p:sldId id="898" r:id="rId9"/>
    <p:sldId id="897" r:id="rId10"/>
    <p:sldId id="900" r:id="rId11"/>
    <p:sldId id="901" r:id="rId12"/>
    <p:sldId id="902" r:id="rId13"/>
    <p:sldId id="903" r:id="rId14"/>
    <p:sldId id="905" r:id="rId15"/>
    <p:sldId id="906" r:id="rId16"/>
    <p:sldId id="907" r:id="rId17"/>
    <p:sldId id="908" r:id="rId18"/>
    <p:sldId id="909" r:id="rId19"/>
    <p:sldId id="910" r:id="rId20"/>
    <p:sldId id="911" r:id="rId21"/>
    <p:sldId id="912" r:id="rId22"/>
    <p:sldId id="914" r:id="rId23"/>
    <p:sldId id="964" r:id="rId24"/>
    <p:sldId id="966" r:id="rId25"/>
    <p:sldId id="919" r:id="rId26"/>
    <p:sldId id="963" r:id="rId27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B35E"/>
    <a:srgbClr val="D35A09"/>
    <a:srgbClr val="5F0D9A"/>
    <a:srgbClr val="B241D4"/>
    <a:srgbClr val="EDCE3F"/>
    <a:srgbClr val="FFBB00"/>
    <a:srgbClr val="FF7300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1" autoAdjust="0"/>
    <p:restoredTop sz="94643" autoAdjust="0"/>
  </p:normalViewPr>
  <p:slideViewPr>
    <p:cSldViewPr>
      <p:cViewPr varScale="1">
        <p:scale>
          <a:sx n="55" d="100"/>
          <a:sy n="55" d="100"/>
        </p:scale>
        <p:origin x="-56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7" tIns="48329" rIns="96657" bIns="48329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7" tIns="48329" rIns="96657" bIns="48329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7" tIns="48329" rIns="96657" bIns="48329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7" tIns="48329" rIns="96657" bIns="48329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fld id="{4BC3DE3F-E81D-4AAD-9C93-0687700022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7" tIns="48329" rIns="96657" bIns="48329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4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7" tIns="48329" rIns="96657" bIns="48329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4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6313" y="4560888"/>
            <a:ext cx="5362575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7" tIns="48329" rIns="96657" bIns="483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74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7" tIns="48329" rIns="96657" bIns="48329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4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7" tIns="48329" rIns="96657" bIns="48329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fld id="{98D78169-2928-41D1-A3FE-0B9CD25655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1219200"/>
            <a:ext cx="2286000" cy="4906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219200"/>
            <a:ext cx="6705600" cy="4906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5" descr="blue_background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2192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9pPr>
    </p:titleStyle>
    <p:bodyStyle>
      <a:lvl1pPr marL="176213" indent="-176213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681038" indent="-223838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9025" indent="-174625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00250" indent="-17145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457450" indent="-17145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14650" indent="-17145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371850" indent="-17145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29050" indent="-17145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about.jstor.org/content-collections/moving-wall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blue_ma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0" y="5029200"/>
            <a:ext cx="9144000" cy="13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5000"/>
              </a:lnSpc>
              <a:spcBef>
                <a:spcPct val="40000"/>
              </a:spcBef>
            </a:pPr>
            <a:r>
              <a:rPr lang="en-US" sz="4200" dirty="0" err="1" smtClean="0">
                <a:solidFill>
                  <a:schemeClr val="bg1"/>
                </a:solidFill>
                <a:latin typeface="Arial" charset="0"/>
              </a:rPr>
              <a:t>Acceso</a:t>
            </a:r>
            <a:r>
              <a:rPr lang="en-US" sz="4200" dirty="0" smtClean="0">
                <a:solidFill>
                  <a:schemeClr val="bg1"/>
                </a:solidFill>
                <a:latin typeface="Arial" charset="0"/>
              </a:rPr>
              <a:t> a </a:t>
            </a:r>
            <a:r>
              <a:rPr lang="en-US" sz="4200" dirty="0" err="1" smtClean="0">
                <a:solidFill>
                  <a:schemeClr val="bg1"/>
                </a:solidFill>
                <a:latin typeface="Arial" charset="0"/>
              </a:rPr>
              <a:t>las</a:t>
            </a:r>
            <a:r>
              <a:rPr lang="en-US" sz="42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4200" dirty="0" err="1" smtClean="0">
                <a:solidFill>
                  <a:schemeClr val="bg1"/>
                </a:solidFill>
                <a:latin typeface="Arial" charset="0"/>
              </a:rPr>
              <a:t>Revistas</a:t>
            </a:r>
            <a:r>
              <a:rPr lang="en-US" sz="4200" dirty="0" smtClean="0">
                <a:solidFill>
                  <a:schemeClr val="bg1"/>
                </a:solidFill>
                <a:latin typeface="Arial" charset="0"/>
              </a:rPr>
              <a:t>:</a:t>
            </a:r>
            <a:r>
              <a:rPr lang="en-US" sz="4200" dirty="0">
                <a:solidFill>
                  <a:schemeClr val="bg1"/>
                </a:solidFill>
                <a:latin typeface="Arial" charset="0"/>
              </a:rPr>
              <a:t/>
            </a:r>
            <a:br>
              <a:rPr lang="en-US" sz="4200" dirty="0">
                <a:solidFill>
                  <a:schemeClr val="bg1"/>
                </a:solidFill>
                <a:latin typeface="Arial" charset="0"/>
              </a:rPr>
            </a:br>
            <a:r>
              <a:rPr lang="en-US" sz="4200" dirty="0" err="1" smtClean="0">
                <a:solidFill>
                  <a:schemeClr val="bg1"/>
                </a:solidFill>
                <a:latin typeface="Arial" charset="0"/>
              </a:rPr>
              <a:t>Metodos</a:t>
            </a:r>
            <a:r>
              <a:rPr lang="en-US" sz="42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4200" dirty="0">
                <a:solidFill>
                  <a:schemeClr val="bg1"/>
                </a:solidFill>
                <a:latin typeface="Arial" charset="0"/>
              </a:rPr>
              <a:t>&amp; </a:t>
            </a:r>
            <a:r>
              <a:rPr lang="en-US" sz="4200" dirty="0" err="1" smtClean="0">
                <a:solidFill>
                  <a:schemeClr val="bg1"/>
                </a:solidFill>
                <a:latin typeface="Arial" charset="0"/>
              </a:rPr>
              <a:t>Filosofias</a:t>
            </a:r>
            <a:endParaRPr lang="en-US" sz="4200" dirty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19200"/>
            <a:ext cx="9144000" cy="1143000"/>
          </a:xfrm>
          <a:noFill/>
        </p:spPr>
        <p:txBody>
          <a:bodyPr/>
          <a:lstStyle/>
          <a:p>
            <a:pPr eaLnBrk="1" hangingPunct="1"/>
            <a:r>
              <a:rPr lang="es-ES" dirty="0" smtClean="0"/>
              <a:t>La forma más actual y más estable de acceso a revistas</a:t>
            </a:r>
            <a:br>
              <a:rPr lang="es-ES" dirty="0" smtClean="0"/>
            </a:br>
            <a:r>
              <a:rPr lang="es-ES" dirty="0" smtClean="0"/>
              <a:t> en línea es a través del pago de suscripciones.</a:t>
            </a:r>
            <a:br>
              <a:rPr lang="es-ES" dirty="0" smtClean="0"/>
            </a:br>
            <a:r>
              <a:rPr lang="es-ES" dirty="0" smtClean="0"/>
              <a:t>Sin embargo, este modelo tiene sus limitaciones:</a:t>
            </a:r>
            <a:endParaRPr lang="en-US" dirty="0" smtClean="0"/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838200" y="2971800"/>
            <a:ext cx="75438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6213" indent="-176213">
              <a:spcBef>
                <a:spcPct val="60000"/>
              </a:spcBef>
              <a:buFontTx/>
              <a:buChar char="•"/>
            </a:pPr>
            <a:r>
              <a:rPr lang="es-ES" sz="2000" dirty="0" smtClean="0"/>
              <a:t>Las grandes editoriales suelen comprar y vender revistas.</a:t>
            </a:r>
          </a:p>
          <a:p>
            <a:pPr marL="176213" indent="-176213">
              <a:spcBef>
                <a:spcPct val="60000"/>
              </a:spcBef>
              <a:buFontTx/>
              <a:buChar char="•"/>
            </a:pPr>
            <a:r>
              <a:rPr lang="es-ES" sz="2000" dirty="0" smtClean="0"/>
              <a:t>Por lo tanto, una biblioteca puede comprar el acceso a una revista a través de un paquete de editor y luego encontrar que esa revista desaparece.</a:t>
            </a:r>
          </a:p>
          <a:p>
            <a:pPr marL="176213" indent="-176213">
              <a:spcBef>
                <a:spcPct val="60000"/>
              </a:spcBef>
              <a:buFontTx/>
              <a:buChar char="•"/>
            </a:pPr>
            <a:r>
              <a:rPr lang="es-ES" sz="2000" dirty="0" smtClean="0"/>
              <a:t>Algunos editores suelen poner restricciones al acceso en sus revistas electrónicas (embargos, </a:t>
            </a:r>
            <a:r>
              <a:rPr lang="es-ES" sz="2000" dirty="0" smtClean="0"/>
              <a:t>descargas, </a:t>
            </a:r>
            <a:r>
              <a:rPr lang="es-ES" sz="2000" dirty="0" smtClean="0"/>
              <a:t>etc.)</a:t>
            </a:r>
          </a:p>
          <a:p>
            <a:pPr marL="176213" indent="-176213">
              <a:spcBef>
                <a:spcPct val="60000"/>
              </a:spcBef>
              <a:buFontTx/>
              <a:buChar char="•"/>
            </a:pPr>
            <a:endParaRPr lang="en-US" sz="2000" b="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s-ES" dirty="0" smtClean="0"/>
              <a:t>Ninguna biblioteca puede tener una </a:t>
            </a:r>
            <a:br>
              <a:rPr lang="es-ES" dirty="0" smtClean="0"/>
            </a:br>
            <a:r>
              <a:rPr lang="es-ES" dirty="0" smtClean="0"/>
              <a:t>colección completa confiando enteramente en </a:t>
            </a:r>
            <a:br>
              <a:rPr lang="es-ES" dirty="0" smtClean="0"/>
            </a:br>
            <a:r>
              <a:rPr lang="es-ES" dirty="0" smtClean="0"/>
              <a:t>suscripciones de revistas electrónicas</a:t>
            </a:r>
            <a:br>
              <a:rPr lang="es-ES" dirty="0" smtClean="0"/>
            </a:br>
            <a:endParaRPr lang="en-US" dirty="0" smtClean="0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1981200" y="2743200"/>
            <a:ext cx="52578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6213" indent="-176213" algn="just">
              <a:spcBef>
                <a:spcPct val="60000"/>
              </a:spcBef>
              <a:buFontTx/>
              <a:buChar char="•"/>
            </a:pPr>
            <a:r>
              <a:rPr lang="es-ES" sz="2000" dirty="0" smtClean="0"/>
              <a:t>Por esta </a:t>
            </a:r>
            <a:r>
              <a:rPr lang="es-ES" sz="2000" dirty="0" err="1" smtClean="0"/>
              <a:t>razon</a:t>
            </a:r>
            <a:r>
              <a:rPr lang="es-ES" sz="2000" dirty="0" smtClean="0"/>
              <a:t> incluso universidades con las más grandes colecciones de revistas electrónicas del mundo,  están completando sus colecciones con otros modelos.</a:t>
            </a:r>
          </a:p>
          <a:p>
            <a:pPr marL="176213" indent="-176213">
              <a:spcBef>
                <a:spcPct val="60000"/>
              </a:spcBef>
              <a:buFontTx/>
              <a:buChar char="•"/>
            </a:pPr>
            <a:endParaRPr lang="es-ES" sz="2000" dirty="0" smtClean="0"/>
          </a:p>
          <a:p>
            <a:pPr marL="176213" indent="-176213">
              <a:spcBef>
                <a:spcPct val="60000"/>
              </a:spcBef>
              <a:buFontTx/>
              <a:buChar char="•"/>
            </a:pPr>
            <a:r>
              <a:rPr lang="es-ES" sz="2000" dirty="0" smtClean="0"/>
              <a:t>Estos otros modelos tienen sus ventajas y desventajas.</a:t>
            </a:r>
          </a:p>
          <a:p>
            <a:pPr>
              <a:spcBef>
                <a:spcPct val="20000"/>
              </a:spcBef>
            </a:pPr>
            <a:endParaRPr lang="en-US" sz="2200" b="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990600" y="1905000"/>
            <a:ext cx="73152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6213" indent="-176213">
              <a:spcBef>
                <a:spcPct val="60000"/>
              </a:spcBef>
              <a:buFontTx/>
              <a:buChar char="•"/>
            </a:pPr>
            <a:r>
              <a:rPr lang="es-ES" sz="2000" dirty="0" smtClean="0"/>
              <a:t>Revistas Open Access tienen la enorme ventaja de ser de libre acceso, pero… hay un debate acerca de la calidad y / o el nivel de revisión por pares de las revistas (sobre todo en situaciones en las que el autor es el que proporciona la financiación).</a:t>
            </a:r>
          </a:p>
          <a:p>
            <a:pPr marL="176213" indent="-176213">
              <a:spcBef>
                <a:spcPct val="60000"/>
              </a:spcBef>
              <a:buFontTx/>
              <a:buChar char="•"/>
            </a:pPr>
            <a:r>
              <a:rPr lang="es-ES" sz="2000" dirty="0" smtClean="0"/>
              <a:t>Los embargos ….. </a:t>
            </a:r>
            <a:r>
              <a:rPr lang="es-ES" sz="2000" dirty="0" err="1" smtClean="0"/>
              <a:t>The</a:t>
            </a:r>
            <a:r>
              <a:rPr lang="es-ES" sz="2000" dirty="0" smtClean="0"/>
              <a:t> New </a:t>
            </a:r>
            <a:r>
              <a:rPr lang="es-ES" sz="2000" dirty="0" err="1" smtClean="0"/>
              <a:t>England</a:t>
            </a:r>
            <a:r>
              <a:rPr lang="es-ES" sz="2000" dirty="0" smtClean="0"/>
              <a:t> </a:t>
            </a:r>
            <a:r>
              <a:rPr lang="es-ES" sz="2000" dirty="0" err="1" smtClean="0"/>
              <a:t>Journal</a:t>
            </a:r>
            <a:r>
              <a:rPr lang="es-ES" sz="2000" dirty="0" smtClean="0"/>
              <a:t> of Medicine está disponible de forma gratuita con un embargo de 180 días.</a:t>
            </a:r>
          </a:p>
          <a:p>
            <a:pPr marL="176213" indent="-176213">
              <a:spcBef>
                <a:spcPct val="60000"/>
              </a:spcBef>
              <a:buFontTx/>
              <a:buChar char="•"/>
            </a:pPr>
            <a:r>
              <a:rPr lang="es-ES" sz="2000" dirty="0" smtClean="0"/>
              <a:t>Aunque también está disponible “</a:t>
            </a:r>
            <a:r>
              <a:rPr lang="es-ES" sz="2000" dirty="0" err="1" smtClean="0"/>
              <a:t>cover</a:t>
            </a:r>
            <a:r>
              <a:rPr lang="es-ES" sz="2000" dirty="0" smtClean="0"/>
              <a:t>-</a:t>
            </a:r>
            <a:r>
              <a:rPr lang="es-ES" sz="2000" dirty="0" err="1" smtClean="0"/>
              <a:t>to</a:t>
            </a:r>
            <a:r>
              <a:rPr lang="es-ES" sz="2000" dirty="0" smtClean="0"/>
              <a:t>-</a:t>
            </a:r>
            <a:r>
              <a:rPr lang="es-ES" sz="2000" dirty="0" err="1" smtClean="0"/>
              <a:t>cover</a:t>
            </a:r>
            <a:r>
              <a:rPr lang="es-ES" sz="2000" dirty="0" smtClean="0"/>
              <a:t>” a texto completo en  la base de datos MEDLINE (</a:t>
            </a:r>
            <a:r>
              <a:rPr lang="es-ES" sz="2000" dirty="0" err="1" smtClean="0"/>
              <a:t>via</a:t>
            </a:r>
            <a:r>
              <a:rPr lang="es-ES" sz="2000" dirty="0" smtClean="0"/>
              <a:t> </a:t>
            </a:r>
            <a:r>
              <a:rPr lang="es-ES" sz="2000" dirty="0" err="1" smtClean="0"/>
              <a:t>EBSCOhost</a:t>
            </a:r>
            <a:r>
              <a:rPr lang="es-ES" sz="2000" dirty="0" smtClean="0"/>
              <a:t> y </a:t>
            </a:r>
            <a:r>
              <a:rPr lang="es-ES" sz="2000" dirty="0" err="1" smtClean="0"/>
              <a:t>ProQuest</a:t>
            </a:r>
            <a:r>
              <a:rPr lang="es-ES" sz="2000" dirty="0" smtClean="0"/>
              <a:t>), con sólo un embargo de 90 días.</a:t>
            </a:r>
          </a:p>
          <a:p>
            <a:pPr marL="176213" indent="-176213">
              <a:spcBef>
                <a:spcPct val="60000"/>
              </a:spcBef>
              <a:buFontTx/>
              <a:buChar char="•"/>
            </a:pPr>
            <a:r>
              <a:rPr lang="es-ES" sz="2000" dirty="0" err="1" smtClean="0"/>
              <a:t>Tambien</a:t>
            </a:r>
            <a:r>
              <a:rPr lang="es-ES" sz="2000" dirty="0" smtClean="0"/>
              <a:t> disponible, sin embargo, dentro de un paquete de revistas </a:t>
            </a:r>
            <a:r>
              <a:rPr lang="es-ES" sz="2000" dirty="0" err="1" smtClean="0"/>
              <a:t>electronicas</a:t>
            </a:r>
            <a:r>
              <a:rPr lang="es-ES" sz="2000" dirty="0" smtClean="0"/>
              <a:t>  (la mejor </a:t>
            </a:r>
            <a:r>
              <a:rPr lang="es-ES" sz="2000" dirty="0" err="1" smtClean="0"/>
              <a:t>opcion</a:t>
            </a:r>
            <a:r>
              <a:rPr lang="es-ES" sz="2000" dirty="0" smtClean="0"/>
              <a:t> pero la mas cara)</a:t>
            </a:r>
          </a:p>
          <a:p>
            <a:pPr marL="176213" indent="-176213">
              <a:spcBef>
                <a:spcPct val="60000"/>
              </a:spcBef>
              <a:buFontTx/>
              <a:buChar char="•"/>
            </a:pPr>
            <a:endParaRPr lang="en-US" sz="2000" b="0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762000"/>
            <a:ext cx="7772400" cy="685800"/>
          </a:xfrm>
          <a:noFill/>
        </p:spPr>
        <p:txBody>
          <a:bodyPr/>
          <a:lstStyle/>
          <a:p>
            <a:pPr eaLnBrk="1" hangingPunct="1"/>
            <a:r>
              <a:rPr lang="en-US" dirty="0" smtClean="0"/>
              <a:t>Open Access</a:t>
            </a:r>
            <a:br>
              <a:rPr lang="en-US" dirty="0" smtClean="0"/>
            </a:br>
            <a:r>
              <a:rPr lang="en-US" dirty="0" err="1" smtClean="0"/>
              <a:t>Ventajas</a:t>
            </a:r>
            <a:r>
              <a:rPr lang="en-US" dirty="0" smtClean="0"/>
              <a:t>/</a:t>
            </a:r>
            <a:r>
              <a:rPr lang="en-US" dirty="0" err="1" smtClean="0"/>
              <a:t>Desventajas</a:t>
            </a:r>
            <a:r>
              <a:rPr lang="en-US" dirty="0" smtClean="0"/>
              <a:t> (1)</a:t>
            </a:r>
            <a:br>
              <a:rPr lang="en-US" dirty="0" smtClean="0"/>
            </a:br>
            <a:endParaRPr lang="en-US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990600" y="2438400"/>
            <a:ext cx="73152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6213" indent="-176213">
              <a:spcBef>
                <a:spcPct val="60000"/>
              </a:spcBef>
              <a:buFontTx/>
              <a:buChar char="•"/>
            </a:pPr>
            <a:r>
              <a:rPr lang="es-ES" sz="2000" dirty="0" smtClean="0"/>
              <a:t>Otra desventaja de las revistas Open Access es que no siempre están indexadas en bases de datos de investigación en línea.</a:t>
            </a:r>
          </a:p>
          <a:p>
            <a:pPr marL="176213" indent="-176213">
              <a:spcBef>
                <a:spcPct val="60000"/>
              </a:spcBef>
              <a:buFontTx/>
              <a:buChar char="•"/>
            </a:pPr>
            <a:r>
              <a:rPr lang="es-ES" sz="2000" dirty="0" err="1" smtClean="0"/>
              <a:t>Indices</a:t>
            </a:r>
            <a:r>
              <a:rPr lang="es-ES" sz="2000" dirty="0" smtClean="0"/>
              <a:t> como MEDLINE, CINAHL, </a:t>
            </a:r>
            <a:r>
              <a:rPr lang="es-ES" sz="2000" dirty="0" err="1" smtClean="0"/>
              <a:t>PsycINFO</a:t>
            </a:r>
            <a:r>
              <a:rPr lang="es-ES" sz="2000" dirty="0" smtClean="0"/>
              <a:t> , etc. son  pioneras en esta área, pero muchos otros índices no han seguido </a:t>
            </a:r>
            <a:r>
              <a:rPr lang="es-ES" sz="2000" dirty="0" smtClean="0"/>
              <a:t>esta </a:t>
            </a:r>
            <a:r>
              <a:rPr lang="es-ES" sz="2000" dirty="0" smtClean="0"/>
              <a:t>forma proactiva de </a:t>
            </a:r>
            <a:r>
              <a:rPr lang="es-ES" sz="2000" dirty="0" err="1" smtClean="0"/>
              <a:t>actuacion</a:t>
            </a:r>
            <a:r>
              <a:rPr lang="es-ES" sz="2000" dirty="0" smtClean="0"/>
              <a:t>.</a:t>
            </a:r>
          </a:p>
          <a:p>
            <a:pPr marL="176213" indent="-176213">
              <a:spcBef>
                <a:spcPct val="60000"/>
              </a:spcBef>
              <a:buFontTx/>
              <a:buChar char="•"/>
            </a:pPr>
            <a:r>
              <a:rPr lang="es-ES" sz="2000" dirty="0" smtClean="0"/>
              <a:t>También hay servicios como DOAJ (Directorio de Revistas de Acceso Abierto), Open J-</a:t>
            </a:r>
            <a:r>
              <a:rPr lang="es-ES" sz="2000" dirty="0" err="1" smtClean="0"/>
              <a:t>Gate</a:t>
            </a:r>
            <a:r>
              <a:rPr lang="es-ES" sz="2000" dirty="0" smtClean="0"/>
              <a:t>, la lista de </a:t>
            </a:r>
            <a:r>
              <a:rPr lang="es-ES" sz="2000" dirty="0" err="1" smtClean="0"/>
              <a:t>Szczepanski</a:t>
            </a:r>
            <a:r>
              <a:rPr lang="es-ES" sz="2000" dirty="0" smtClean="0"/>
              <a:t>, </a:t>
            </a:r>
            <a:r>
              <a:rPr lang="es-ES" sz="2000" dirty="0" err="1" smtClean="0"/>
              <a:t>etc</a:t>
            </a:r>
            <a:r>
              <a:rPr lang="es-ES" sz="2000" dirty="0" smtClean="0"/>
              <a:t> que son, en efecto, muy útiles  pero ninguno es de alta calidad </a:t>
            </a:r>
            <a:r>
              <a:rPr lang="es-ES" sz="2000" dirty="0" smtClean="0"/>
              <a:t>para</a:t>
            </a:r>
            <a:r>
              <a:rPr lang="es-ES" sz="2000" dirty="0" smtClean="0"/>
              <a:t> </a:t>
            </a:r>
            <a:r>
              <a:rPr lang="es-ES" sz="2000" dirty="0" smtClean="0"/>
              <a:t>bases de datos de investigación.</a:t>
            </a:r>
          </a:p>
          <a:p>
            <a:pPr marL="176213" indent="-176213">
              <a:spcBef>
                <a:spcPct val="60000"/>
              </a:spcBef>
              <a:buFontTx/>
              <a:buChar char="•"/>
            </a:pPr>
            <a:endParaRPr lang="en-US" sz="2000" b="0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838200"/>
            <a:ext cx="7772400" cy="685800"/>
          </a:xfrm>
          <a:noFill/>
        </p:spPr>
        <p:txBody>
          <a:bodyPr/>
          <a:lstStyle/>
          <a:p>
            <a:pPr eaLnBrk="1" hangingPunct="1"/>
            <a:r>
              <a:rPr lang="es-ES" dirty="0" smtClean="0"/>
              <a:t>Open Access</a:t>
            </a:r>
            <a:br>
              <a:rPr lang="es-ES" dirty="0" smtClean="0"/>
            </a:br>
            <a:r>
              <a:rPr lang="es-ES" dirty="0" smtClean="0"/>
              <a:t>Ventajas/Desventajas (2)</a:t>
            </a:r>
            <a:br>
              <a:rPr lang="es-ES" dirty="0" smtClean="0"/>
            </a:br>
            <a:endParaRPr lang="en-US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457200" y="1828800"/>
            <a:ext cx="8382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6213" indent="-176213">
              <a:spcBef>
                <a:spcPct val="60000"/>
              </a:spcBef>
              <a:buFontTx/>
              <a:buChar char="•"/>
            </a:pPr>
            <a:endParaRPr lang="en-US" sz="2000" b="0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762000"/>
          </a:xfrm>
          <a:noFill/>
        </p:spPr>
        <p:txBody>
          <a:bodyPr/>
          <a:lstStyle/>
          <a:p>
            <a:pPr eaLnBrk="1" hangingPunct="1"/>
            <a:r>
              <a:rPr lang="en-US" dirty="0" smtClean="0"/>
              <a:t>Los Archive Services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5800" y="1295401"/>
            <a:ext cx="77724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Servicios de archivo suplementarios muy populares para las colecciones de revistas electrónicas.</a:t>
            </a:r>
          </a:p>
          <a:p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JSTOR es claramente el líder en esta área.</a:t>
            </a:r>
          </a:p>
          <a:p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El uso de ellos es a menudo elevado, y esto es también un beneficio real para las bibliotecas.</a:t>
            </a:r>
          </a:p>
          <a:p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Este modelo ofrece a la biblioteca archivos retrospectivos completos de cientos de revistas y es claramente superior a microfilm o microfichas.</a:t>
            </a:r>
          </a:p>
          <a:p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Los documentos a menudo se ven mejor.</a:t>
            </a:r>
          </a:p>
          <a:p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Más ampliamente accesible.</a:t>
            </a:r>
          </a:p>
          <a:p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Sin embargo, este modelo tiene sus inconvenientes también ...</a:t>
            </a:r>
          </a:p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609600" y="2362200"/>
            <a:ext cx="80010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6213" indent="-176213">
              <a:spcBef>
                <a:spcPct val="60000"/>
              </a:spcBef>
              <a:buFontTx/>
              <a:buChar char="•"/>
            </a:pPr>
            <a:r>
              <a:rPr lang="es-ES" sz="2000" dirty="0" smtClean="0"/>
              <a:t>Las publicaciones casi nunca son actuales.</a:t>
            </a:r>
          </a:p>
          <a:p>
            <a:pPr marL="176213" indent="-176213">
              <a:spcBef>
                <a:spcPct val="60000"/>
              </a:spcBef>
              <a:buFontTx/>
              <a:buChar char="•"/>
            </a:pPr>
            <a:r>
              <a:rPr lang="es-ES" sz="2000" dirty="0" smtClean="0"/>
              <a:t>De hecho, la mayoría de las revistas contienen enormes retrasos debido a los embargos impuestos por el editor-(JSTOR se refiere a estos como una “pared en movimiento” , el retraso suele ser de tres a diez años (o peor).</a:t>
            </a:r>
          </a:p>
          <a:p>
            <a:pPr marL="176213" indent="-176213">
              <a:spcBef>
                <a:spcPct val="60000"/>
              </a:spcBef>
              <a:buFontTx/>
              <a:buChar char="•"/>
            </a:pPr>
            <a:r>
              <a:rPr lang="es-ES" sz="2000" dirty="0" smtClean="0"/>
              <a:t>En el caso de algunos de los mejores editores que participan en JSTOR, la pared móvil queda pre-fijada con frecuencia, incluso permanentemente parada.</a:t>
            </a:r>
          </a:p>
          <a:p>
            <a:pPr marL="176213" indent="-176213">
              <a:spcBef>
                <a:spcPct val="60000"/>
              </a:spcBef>
              <a:buFontTx/>
              <a:buChar char="•"/>
            </a:pPr>
            <a:endParaRPr lang="en-US" sz="2000" b="0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762000"/>
            <a:ext cx="7772400" cy="838200"/>
          </a:xfrm>
          <a:noFill/>
        </p:spPr>
        <p:txBody>
          <a:bodyPr/>
          <a:lstStyle/>
          <a:p>
            <a:pPr eaLnBrk="1" hangingPunct="1"/>
            <a:r>
              <a:rPr lang="en-US" dirty="0" smtClean="0"/>
              <a:t>Archive Services</a:t>
            </a:r>
            <a:br>
              <a:rPr lang="en-US" dirty="0" smtClean="0"/>
            </a:br>
            <a:r>
              <a:rPr lang="en-US" dirty="0" err="1" smtClean="0"/>
              <a:t>Ventajas</a:t>
            </a:r>
            <a:r>
              <a:rPr lang="en-US" dirty="0" smtClean="0"/>
              <a:t>/</a:t>
            </a:r>
            <a:r>
              <a:rPr lang="en-US" dirty="0" err="1" smtClean="0"/>
              <a:t>Desventajas</a:t>
            </a:r>
            <a:r>
              <a:rPr lang="en-US" dirty="0" smtClean="0"/>
              <a:t> (1)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764" descr="JSTOR_13_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4238" y="1676400"/>
            <a:ext cx="7375525" cy="452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1219200"/>
            <a:ext cx="7772400" cy="762000"/>
          </a:xfrm>
          <a:noFill/>
        </p:spPr>
        <p:txBody>
          <a:bodyPr/>
          <a:lstStyle/>
          <a:p>
            <a:pPr eaLnBrk="1" hangingPunct="1"/>
            <a:r>
              <a:rPr lang="en-US" smtClean="0"/>
              <a:t>Range of Moving Walls in JSTOR</a:t>
            </a:r>
          </a:p>
        </p:txBody>
      </p:sp>
      <p:sp>
        <p:nvSpPr>
          <p:cNvPr id="18436" name="Text Box 5"/>
          <p:cNvSpPr txBox="1">
            <a:spLocks noChangeArrowheads="1"/>
          </p:cNvSpPr>
          <p:nvPr/>
        </p:nvSpPr>
        <p:spPr bwMode="auto">
          <a:xfrm>
            <a:off x="0" y="6278563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0">
                <a:latin typeface="Arial" charset="0"/>
              </a:rPr>
              <a:t>SOURCE: </a:t>
            </a:r>
            <a:r>
              <a:rPr lang="en-US" sz="1200" b="0">
                <a:latin typeface="Arial" charset="0"/>
                <a:hlinkClick r:id="rId3"/>
              </a:rPr>
              <a:t>http://about.jstor.org/content-collections/moving-wall</a:t>
            </a:r>
            <a:r>
              <a:rPr lang="en-US" sz="1200" b="0">
                <a:latin typeface="Arial" charset="0"/>
              </a:rPr>
              <a:t> (February 27, 2012). The above chart comes</a:t>
            </a:r>
            <a:br>
              <a:rPr lang="en-US" sz="1200" b="0">
                <a:latin typeface="Arial" charset="0"/>
              </a:rPr>
            </a:br>
            <a:r>
              <a:rPr lang="en-US" sz="1200" b="0">
                <a:latin typeface="Arial" charset="0"/>
              </a:rPr>
              <a:t>from the JSTOR website. It shows that nearly 90% of the titles in JSTOR are three or more years old at their most current. </a:t>
            </a:r>
          </a:p>
        </p:txBody>
      </p:sp>
      <p:sp>
        <p:nvSpPr>
          <p:cNvPr id="18437" name="Text Box 685"/>
          <p:cNvSpPr txBox="1">
            <a:spLocks noChangeArrowheads="1"/>
          </p:cNvSpPr>
          <p:nvPr/>
        </p:nvSpPr>
        <p:spPr bwMode="auto">
          <a:xfrm>
            <a:off x="990600" y="1963738"/>
            <a:ext cx="1905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latin typeface="Arial" charset="0"/>
              </a:rPr>
              <a:t>Moving Wall Length</a:t>
            </a:r>
          </a:p>
        </p:txBody>
      </p:sp>
      <p:sp>
        <p:nvSpPr>
          <p:cNvPr id="18438" name="Text Box 686"/>
          <p:cNvSpPr txBox="1">
            <a:spLocks noChangeArrowheads="1"/>
          </p:cNvSpPr>
          <p:nvPr/>
        </p:nvSpPr>
        <p:spPr bwMode="auto">
          <a:xfrm>
            <a:off x="4114800" y="1811338"/>
            <a:ext cx="19812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1200">
                <a:latin typeface="Arial" charset="0"/>
              </a:rPr>
              <a:t>Number of Journals with that Moving Wall Length</a:t>
            </a:r>
          </a:p>
        </p:txBody>
      </p:sp>
      <p:sp>
        <p:nvSpPr>
          <p:cNvPr id="18439" name="Text Box 687"/>
          <p:cNvSpPr txBox="1">
            <a:spLocks noChangeArrowheads="1"/>
          </p:cNvSpPr>
          <p:nvPr/>
        </p:nvSpPr>
        <p:spPr bwMode="auto">
          <a:xfrm>
            <a:off x="6324600" y="1811338"/>
            <a:ext cx="17526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1200">
                <a:latin typeface="Arial" charset="0"/>
              </a:rPr>
              <a:t>Overall % of Journals</a:t>
            </a:r>
            <a:br>
              <a:rPr lang="en-US" sz="1200">
                <a:latin typeface="Arial" charset="0"/>
              </a:rPr>
            </a:br>
            <a:r>
              <a:rPr lang="en-US" sz="1200">
                <a:latin typeface="Arial" charset="0"/>
              </a:rPr>
              <a:t>by Moving Wall</a:t>
            </a:r>
          </a:p>
        </p:txBody>
      </p:sp>
      <p:sp>
        <p:nvSpPr>
          <p:cNvPr id="18440" name="Text Box 688"/>
          <p:cNvSpPr txBox="1">
            <a:spLocks noChangeArrowheads="1"/>
          </p:cNvSpPr>
          <p:nvPr/>
        </p:nvSpPr>
        <p:spPr bwMode="auto">
          <a:xfrm>
            <a:off x="990600" y="2251075"/>
            <a:ext cx="3657600" cy="390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3000"/>
              </a:spcBef>
            </a:pPr>
            <a:r>
              <a:rPr lang="en-US" sz="1200">
                <a:solidFill>
                  <a:schemeClr val="bg1"/>
                </a:solidFill>
                <a:latin typeface="Arial" charset="0"/>
              </a:rPr>
              <a:t>0</a:t>
            </a:r>
          </a:p>
          <a:p>
            <a:pPr>
              <a:spcBef>
                <a:spcPct val="53000"/>
              </a:spcBef>
            </a:pPr>
            <a:r>
              <a:rPr lang="en-US" sz="1200">
                <a:solidFill>
                  <a:schemeClr val="bg1"/>
                </a:solidFill>
                <a:latin typeface="Arial" charset="0"/>
              </a:rPr>
              <a:t>1</a:t>
            </a:r>
          </a:p>
          <a:p>
            <a:pPr>
              <a:spcBef>
                <a:spcPct val="53000"/>
              </a:spcBef>
            </a:pPr>
            <a:r>
              <a:rPr lang="en-US" sz="1200">
                <a:solidFill>
                  <a:schemeClr val="bg1"/>
                </a:solidFill>
                <a:latin typeface="Arial" charset="0"/>
              </a:rPr>
              <a:t>2</a:t>
            </a:r>
          </a:p>
          <a:p>
            <a:pPr>
              <a:spcBef>
                <a:spcPct val="53000"/>
              </a:spcBef>
            </a:pPr>
            <a:r>
              <a:rPr lang="en-US" sz="1200">
                <a:solidFill>
                  <a:schemeClr val="bg1"/>
                </a:solidFill>
                <a:latin typeface="Arial" charset="0"/>
              </a:rPr>
              <a:t>3</a:t>
            </a:r>
          </a:p>
          <a:p>
            <a:pPr>
              <a:spcBef>
                <a:spcPct val="53000"/>
              </a:spcBef>
            </a:pPr>
            <a:r>
              <a:rPr lang="en-US" sz="1200">
                <a:solidFill>
                  <a:schemeClr val="bg1"/>
                </a:solidFill>
                <a:latin typeface="Arial" charset="0"/>
              </a:rPr>
              <a:t>4</a:t>
            </a:r>
          </a:p>
          <a:p>
            <a:pPr>
              <a:spcBef>
                <a:spcPct val="53000"/>
              </a:spcBef>
            </a:pPr>
            <a:r>
              <a:rPr lang="en-US" sz="1200">
                <a:solidFill>
                  <a:schemeClr val="bg1"/>
                </a:solidFill>
                <a:latin typeface="Arial" charset="0"/>
              </a:rPr>
              <a:t>5</a:t>
            </a:r>
          </a:p>
          <a:p>
            <a:pPr>
              <a:spcBef>
                <a:spcPct val="53000"/>
              </a:spcBef>
            </a:pPr>
            <a:r>
              <a:rPr lang="en-US" sz="1200">
                <a:solidFill>
                  <a:schemeClr val="bg1"/>
                </a:solidFill>
                <a:latin typeface="Arial" charset="0"/>
              </a:rPr>
              <a:t>6</a:t>
            </a:r>
          </a:p>
          <a:p>
            <a:pPr>
              <a:spcBef>
                <a:spcPct val="53000"/>
              </a:spcBef>
            </a:pPr>
            <a:r>
              <a:rPr lang="en-US" sz="1200">
                <a:solidFill>
                  <a:schemeClr val="bg1"/>
                </a:solidFill>
                <a:latin typeface="Arial" charset="0"/>
              </a:rPr>
              <a:t>7</a:t>
            </a:r>
          </a:p>
          <a:p>
            <a:pPr>
              <a:spcBef>
                <a:spcPct val="53000"/>
              </a:spcBef>
            </a:pPr>
            <a:r>
              <a:rPr lang="en-US" sz="1200">
                <a:solidFill>
                  <a:schemeClr val="bg1"/>
                </a:solidFill>
                <a:latin typeface="Arial" charset="0"/>
              </a:rPr>
              <a:t>8</a:t>
            </a:r>
          </a:p>
          <a:p>
            <a:pPr>
              <a:spcBef>
                <a:spcPct val="53000"/>
              </a:spcBef>
            </a:pPr>
            <a:r>
              <a:rPr lang="en-US" sz="1200">
                <a:solidFill>
                  <a:schemeClr val="bg1"/>
                </a:solidFill>
                <a:latin typeface="Arial" charset="0"/>
              </a:rPr>
              <a:t>9</a:t>
            </a:r>
          </a:p>
          <a:p>
            <a:pPr>
              <a:spcBef>
                <a:spcPct val="53000"/>
              </a:spcBef>
            </a:pPr>
            <a:r>
              <a:rPr lang="en-US" sz="1200">
                <a:solidFill>
                  <a:schemeClr val="bg1"/>
                </a:solidFill>
                <a:latin typeface="Arial" charset="0"/>
              </a:rPr>
              <a:t>10</a:t>
            </a:r>
          </a:p>
          <a:p>
            <a:pPr>
              <a:spcBef>
                <a:spcPct val="53000"/>
              </a:spcBef>
            </a:pPr>
            <a:r>
              <a:rPr lang="en-US" sz="1200">
                <a:solidFill>
                  <a:schemeClr val="bg1"/>
                </a:solidFill>
                <a:latin typeface="Arial" charset="0"/>
              </a:rPr>
              <a:t>Fixed*</a:t>
            </a:r>
          </a:p>
          <a:p>
            <a:pPr>
              <a:spcBef>
                <a:spcPct val="53000"/>
              </a:spcBef>
            </a:pPr>
            <a:r>
              <a:rPr lang="en-US" sz="1200">
                <a:solidFill>
                  <a:schemeClr val="bg1"/>
                </a:solidFill>
                <a:latin typeface="Arial" charset="0"/>
              </a:rPr>
              <a:t>Complete or Absorbed into another title</a:t>
            </a:r>
          </a:p>
          <a:p>
            <a:pPr>
              <a:spcBef>
                <a:spcPct val="53000"/>
              </a:spcBef>
            </a:pPr>
            <a:r>
              <a:rPr lang="en-US" sz="1200">
                <a:latin typeface="Arial" charset="0"/>
              </a:rPr>
              <a:t>Total</a:t>
            </a:r>
          </a:p>
        </p:txBody>
      </p:sp>
      <p:sp>
        <p:nvSpPr>
          <p:cNvPr id="18441" name="Text Box 765"/>
          <p:cNvSpPr txBox="1">
            <a:spLocks noChangeArrowheads="1"/>
          </p:cNvSpPr>
          <p:nvPr/>
        </p:nvSpPr>
        <p:spPr bwMode="auto">
          <a:xfrm>
            <a:off x="4114800" y="2251075"/>
            <a:ext cx="1981200" cy="394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3000"/>
              </a:spcBef>
            </a:pPr>
            <a:r>
              <a:rPr lang="en-US" sz="1200">
                <a:solidFill>
                  <a:schemeClr val="bg1"/>
                </a:solidFill>
                <a:latin typeface="Arial" charset="0"/>
              </a:rPr>
              <a:t>30</a:t>
            </a:r>
          </a:p>
          <a:p>
            <a:pPr algn="ctr">
              <a:spcBef>
                <a:spcPct val="53000"/>
              </a:spcBef>
            </a:pPr>
            <a:r>
              <a:rPr lang="en-US" sz="1200">
                <a:solidFill>
                  <a:schemeClr val="bg1"/>
                </a:solidFill>
                <a:latin typeface="Arial" charset="0"/>
              </a:rPr>
              <a:t>78</a:t>
            </a:r>
          </a:p>
          <a:p>
            <a:pPr algn="ctr">
              <a:spcBef>
                <a:spcPct val="53000"/>
              </a:spcBef>
            </a:pPr>
            <a:r>
              <a:rPr lang="en-US" sz="1200">
                <a:solidFill>
                  <a:schemeClr val="bg1"/>
                </a:solidFill>
                <a:latin typeface="Arial" charset="0"/>
              </a:rPr>
              <a:t>85</a:t>
            </a:r>
          </a:p>
          <a:p>
            <a:pPr algn="ctr">
              <a:spcBef>
                <a:spcPct val="53000"/>
              </a:spcBef>
            </a:pPr>
            <a:r>
              <a:rPr lang="en-US" sz="1200">
                <a:solidFill>
                  <a:schemeClr val="bg1"/>
                </a:solidFill>
                <a:latin typeface="Arial" charset="0"/>
              </a:rPr>
              <a:t>628</a:t>
            </a:r>
          </a:p>
          <a:p>
            <a:pPr algn="ctr">
              <a:spcBef>
                <a:spcPct val="53000"/>
              </a:spcBef>
            </a:pPr>
            <a:r>
              <a:rPr lang="en-US" sz="1200">
                <a:solidFill>
                  <a:schemeClr val="bg1"/>
                </a:solidFill>
                <a:latin typeface="Arial" charset="0"/>
              </a:rPr>
              <a:t>50</a:t>
            </a:r>
          </a:p>
          <a:p>
            <a:pPr algn="ctr">
              <a:spcBef>
                <a:spcPct val="53000"/>
              </a:spcBef>
            </a:pPr>
            <a:r>
              <a:rPr lang="en-US" sz="1200">
                <a:solidFill>
                  <a:schemeClr val="bg1"/>
                </a:solidFill>
                <a:latin typeface="Arial" charset="0"/>
              </a:rPr>
              <a:t>506</a:t>
            </a:r>
          </a:p>
          <a:p>
            <a:pPr algn="ctr">
              <a:spcBef>
                <a:spcPct val="53000"/>
              </a:spcBef>
            </a:pPr>
            <a:r>
              <a:rPr lang="en-US" sz="1200">
                <a:solidFill>
                  <a:schemeClr val="bg1"/>
                </a:solidFill>
                <a:latin typeface="Arial" charset="0"/>
              </a:rPr>
              <a:t>0</a:t>
            </a:r>
          </a:p>
          <a:p>
            <a:pPr algn="ctr">
              <a:spcBef>
                <a:spcPct val="53000"/>
              </a:spcBef>
            </a:pPr>
            <a:r>
              <a:rPr lang="en-US" sz="1200">
                <a:solidFill>
                  <a:schemeClr val="bg1"/>
                </a:solidFill>
                <a:latin typeface="Arial" charset="0"/>
              </a:rPr>
              <a:t>50</a:t>
            </a:r>
          </a:p>
          <a:p>
            <a:pPr algn="ctr">
              <a:spcBef>
                <a:spcPct val="53000"/>
              </a:spcBef>
            </a:pPr>
            <a:r>
              <a:rPr lang="en-US" sz="1200">
                <a:solidFill>
                  <a:schemeClr val="bg1"/>
                </a:solidFill>
                <a:latin typeface="Arial" charset="0"/>
              </a:rPr>
              <a:t>0</a:t>
            </a:r>
          </a:p>
          <a:p>
            <a:pPr algn="ctr">
              <a:spcBef>
                <a:spcPct val="53000"/>
              </a:spcBef>
            </a:pPr>
            <a:r>
              <a:rPr lang="en-US" sz="1200">
                <a:solidFill>
                  <a:schemeClr val="bg1"/>
                </a:solidFill>
                <a:latin typeface="Arial" charset="0"/>
              </a:rPr>
              <a:t>0</a:t>
            </a:r>
          </a:p>
          <a:p>
            <a:pPr algn="ctr">
              <a:spcBef>
                <a:spcPct val="53000"/>
              </a:spcBef>
            </a:pPr>
            <a:r>
              <a:rPr lang="en-US" sz="1200">
                <a:solidFill>
                  <a:schemeClr val="bg1"/>
                </a:solidFill>
                <a:latin typeface="Arial" charset="0"/>
              </a:rPr>
              <a:t>15</a:t>
            </a:r>
          </a:p>
          <a:p>
            <a:pPr algn="ctr">
              <a:spcBef>
                <a:spcPct val="53000"/>
              </a:spcBef>
            </a:pPr>
            <a:r>
              <a:rPr lang="en-US" sz="1200">
                <a:solidFill>
                  <a:schemeClr val="bg1"/>
                </a:solidFill>
                <a:latin typeface="Arial" charset="0"/>
              </a:rPr>
              <a:t>29</a:t>
            </a:r>
          </a:p>
          <a:p>
            <a:pPr algn="ctr">
              <a:spcBef>
                <a:spcPct val="53000"/>
              </a:spcBef>
            </a:pPr>
            <a:r>
              <a:rPr lang="en-US" sz="1200">
                <a:solidFill>
                  <a:schemeClr val="bg1"/>
                </a:solidFill>
                <a:latin typeface="Arial" charset="0"/>
              </a:rPr>
              <a:t>144</a:t>
            </a:r>
          </a:p>
          <a:p>
            <a:pPr algn="ctr">
              <a:spcBef>
                <a:spcPct val="53000"/>
              </a:spcBef>
            </a:pPr>
            <a:r>
              <a:rPr lang="en-US" sz="1200">
                <a:latin typeface="Arial" charset="0"/>
              </a:rPr>
              <a:t>1,615</a:t>
            </a:r>
          </a:p>
        </p:txBody>
      </p:sp>
      <p:sp>
        <p:nvSpPr>
          <p:cNvPr id="18442" name="Text Box 842"/>
          <p:cNvSpPr txBox="1">
            <a:spLocks noChangeArrowheads="1"/>
          </p:cNvSpPr>
          <p:nvPr/>
        </p:nvSpPr>
        <p:spPr bwMode="auto">
          <a:xfrm>
            <a:off x="6194425" y="2251075"/>
            <a:ext cx="1981200" cy="394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3000"/>
              </a:spcBef>
            </a:pPr>
            <a:r>
              <a:rPr lang="en-US" sz="1200">
                <a:solidFill>
                  <a:schemeClr val="bg1"/>
                </a:solidFill>
                <a:latin typeface="Arial" charset="0"/>
              </a:rPr>
              <a:t>1.85</a:t>
            </a:r>
          </a:p>
          <a:p>
            <a:pPr algn="ctr">
              <a:spcBef>
                <a:spcPct val="53000"/>
              </a:spcBef>
            </a:pPr>
            <a:r>
              <a:rPr lang="en-US" sz="1200">
                <a:solidFill>
                  <a:schemeClr val="bg1"/>
                </a:solidFill>
                <a:latin typeface="Arial" charset="0"/>
              </a:rPr>
              <a:t>4.82</a:t>
            </a:r>
          </a:p>
          <a:p>
            <a:pPr algn="ctr">
              <a:spcBef>
                <a:spcPct val="53000"/>
              </a:spcBef>
            </a:pPr>
            <a:r>
              <a:rPr lang="en-US" sz="1200">
                <a:solidFill>
                  <a:schemeClr val="bg1"/>
                </a:solidFill>
                <a:latin typeface="Arial" charset="0"/>
              </a:rPr>
              <a:t>5.26</a:t>
            </a:r>
          </a:p>
          <a:p>
            <a:pPr algn="ctr">
              <a:spcBef>
                <a:spcPct val="53000"/>
              </a:spcBef>
            </a:pPr>
            <a:r>
              <a:rPr lang="en-US" sz="1200">
                <a:solidFill>
                  <a:schemeClr val="bg1"/>
                </a:solidFill>
                <a:latin typeface="Arial" charset="0"/>
              </a:rPr>
              <a:t>38.88</a:t>
            </a:r>
          </a:p>
          <a:p>
            <a:pPr algn="ctr">
              <a:spcBef>
                <a:spcPct val="53000"/>
              </a:spcBef>
            </a:pPr>
            <a:r>
              <a:rPr lang="en-US" sz="1200">
                <a:solidFill>
                  <a:schemeClr val="bg1"/>
                </a:solidFill>
                <a:latin typeface="Arial" charset="0"/>
              </a:rPr>
              <a:t>3.09</a:t>
            </a:r>
          </a:p>
          <a:p>
            <a:pPr algn="ctr">
              <a:spcBef>
                <a:spcPct val="53000"/>
              </a:spcBef>
            </a:pPr>
            <a:r>
              <a:rPr lang="en-US" sz="1200">
                <a:solidFill>
                  <a:schemeClr val="bg1"/>
                </a:solidFill>
                <a:latin typeface="Arial" charset="0"/>
              </a:rPr>
              <a:t>31.33</a:t>
            </a:r>
          </a:p>
          <a:p>
            <a:pPr algn="ctr">
              <a:spcBef>
                <a:spcPct val="53000"/>
              </a:spcBef>
            </a:pPr>
            <a:r>
              <a:rPr lang="en-US" sz="1200">
                <a:solidFill>
                  <a:schemeClr val="bg1"/>
                </a:solidFill>
                <a:latin typeface="Arial" charset="0"/>
              </a:rPr>
              <a:t>0</a:t>
            </a:r>
          </a:p>
          <a:p>
            <a:pPr algn="ctr">
              <a:spcBef>
                <a:spcPct val="53000"/>
              </a:spcBef>
            </a:pPr>
            <a:r>
              <a:rPr lang="en-US" sz="1200">
                <a:solidFill>
                  <a:schemeClr val="bg1"/>
                </a:solidFill>
                <a:latin typeface="Arial" charset="0"/>
              </a:rPr>
              <a:t>3.09</a:t>
            </a:r>
          </a:p>
          <a:p>
            <a:pPr algn="ctr">
              <a:spcBef>
                <a:spcPct val="53000"/>
              </a:spcBef>
            </a:pPr>
            <a:r>
              <a:rPr lang="en-US" sz="1200">
                <a:solidFill>
                  <a:schemeClr val="bg1"/>
                </a:solidFill>
                <a:latin typeface="Arial" charset="0"/>
              </a:rPr>
              <a:t>0</a:t>
            </a:r>
          </a:p>
          <a:p>
            <a:pPr algn="ctr">
              <a:spcBef>
                <a:spcPct val="53000"/>
              </a:spcBef>
            </a:pPr>
            <a:r>
              <a:rPr lang="en-US" sz="1200">
                <a:solidFill>
                  <a:schemeClr val="bg1"/>
                </a:solidFill>
                <a:latin typeface="Arial" charset="0"/>
              </a:rPr>
              <a:t>0</a:t>
            </a:r>
          </a:p>
          <a:p>
            <a:pPr algn="ctr">
              <a:spcBef>
                <a:spcPct val="53000"/>
              </a:spcBef>
            </a:pPr>
            <a:r>
              <a:rPr lang="en-US" sz="1200">
                <a:solidFill>
                  <a:schemeClr val="bg1"/>
                </a:solidFill>
                <a:latin typeface="Arial" charset="0"/>
              </a:rPr>
              <a:t>0.93</a:t>
            </a:r>
          </a:p>
          <a:p>
            <a:pPr algn="ctr">
              <a:spcBef>
                <a:spcPct val="53000"/>
              </a:spcBef>
            </a:pPr>
            <a:r>
              <a:rPr lang="en-US" sz="1200">
                <a:solidFill>
                  <a:schemeClr val="bg1"/>
                </a:solidFill>
                <a:latin typeface="Arial" charset="0"/>
              </a:rPr>
              <a:t>1.76</a:t>
            </a:r>
          </a:p>
          <a:p>
            <a:pPr algn="ctr">
              <a:spcBef>
                <a:spcPct val="53000"/>
              </a:spcBef>
            </a:pPr>
            <a:r>
              <a:rPr lang="en-US" sz="1200">
                <a:solidFill>
                  <a:schemeClr val="bg1"/>
                </a:solidFill>
                <a:latin typeface="Arial" charset="0"/>
              </a:rPr>
              <a:t>8.92</a:t>
            </a:r>
          </a:p>
          <a:p>
            <a:pPr algn="ctr">
              <a:spcBef>
                <a:spcPct val="53000"/>
              </a:spcBef>
            </a:pPr>
            <a:r>
              <a:rPr lang="en-US" sz="1200">
                <a:latin typeface="Arial" charset="0"/>
              </a:rPr>
              <a:t>100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685800" y="2209800"/>
            <a:ext cx="76962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6213" indent="-176213">
              <a:spcBef>
                <a:spcPct val="60000"/>
              </a:spcBef>
              <a:buFontTx/>
              <a:buChar char="•"/>
            </a:pPr>
            <a:r>
              <a:rPr lang="es-ES" sz="2000" dirty="0" smtClean="0"/>
              <a:t>JSTOR no se creo con animo de lucro.</a:t>
            </a:r>
          </a:p>
          <a:p>
            <a:pPr marL="176213" indent="-176213">
              <a:spcBef>
                <a:spcPct val="60000"/>
              </a:spcBef>
              <a:buFontTx/>
              <a:buChar char="•"/>
            </a:pPr>
            <a:r>
              <a:rPr lang="es-ES" sz="2000" dirty="0" smtClean="0"/>
              <a:t>Sus </a:t>
            </a:r>
            <a:r>
              <a:rPr lang="es-ES" sz="2000" dirty="0" err="1" smtClean="0"/>
              <a:t>participadores</a:t>
            </a:r>
            <a:r>
              <a:rPr lang="es-ES" sz="2000" dirty="0" smtClean="0"/>
              <a:t> no son instituciones con animo de lucro, </a:t>
            </a:r>
            <a:r>
              <a:rPr lang="es-ES" sz="2000" dirty="0" smtClean="0"/>
              <a:t> son universidades</a:t>
            </a:r>
            <a:r>
              <a:rPr lang="es-ES" sz="2000" dirty="0" smtClean="0"/>
              <a:t>, editoriales universitarias, asociaciones y sociedades.</a:t>
            </a:r>
          </a:p>
          <a:p>
            <a:pPr marL="176213" indent="-176213">
              <a:spcBef>
                <a:spcPct val="60000"/>
              </a:spcBef>
              <a:buFontTx/>
              <a:buChar char="•"/>
            </a:pPr>
            <a:r>
              <a:rPr lang="es-ES" sz="2000" dirty="0" smtClean="0"/>
              <a:t>Como ejemplo, las siguientes editoriales universitarias tienen ahora "paredes fijas" en JSTOR:</a:t>
            </a:r>
          </a:p>
          <a:p>
            <a:pPr marL="176213" indent="-176213">
              <a:spcBef>
                <a:spcPct val="60000"/>
              </a:spcBef>
              <a:buFontTx/>
              <a:buChar char="•"/>
            </a:pPr>
            <a:r>
              <a:rPr lang="es-ES" sz="2000" dirty="0" err="1" smtClean="0"/>
              <a:t>Duke</a:t>
            </a:r>
            <a:r>
              <a:rPr lang="es-ES" sz="2000" dirty="0" smtClean="0"/>
              <a:t> </a:t>
            </a:r>
            <a:r>
              <a:rPr lang="es-ES" sz="2000" dirty="0" err="1" smtClean="0"/>
              <a:t>University</a:t>
            </a:r>
            <a:r>
              <a:rPr lang="es-ES" sz="2000" dirty="0" smtClean="0"/>
              <a:t> </a:t>
            </a:r>
            <a:r>
              <a:rPr lang="es-ES" sz="2000" dirty="0" err="1" smtClean="0"/>
              <a:t>Press</a:t>
            </a:r>
            <a:r>
              <a:rPr lang="es-ES" sz="2000" dirty="0" smtClean="0"/>
              <a:t/>
            </a:r>
            <a:br>
              <a:rPr lang="es-ES" sz="2000" dirty="0" smtClean="0"/>
            </a:br>
            <a:r>
              <a:rPr lang="es-ES" sz="2000" dirty="0" smtClean="0"/>
              <a:t>Johns Hopkins </a:t>
            </a:r>
            <a:r>
              <a:rPr lang="es-ES" sz="2000" dirty="0" err="1" smtClean="0"/>
              <a:t>University</a:t>
            </a:r>
            <a:r>
              <a:rPr lang="es-ES" sz="2000" dirty="0" smtClean="0"/>
              <a:t> </a:t>
            </a:r>
            <a:r>
              <a:rPr lang="es-ES" sz="2000" dirty="0" err="1" smtClean="0"/>
              <a:t>Press</a:t>
            </a:r>
            <a:r>
              <a:rPr lang="es-ES" sz="2000" dirty="0" smtClean="0"/>
              <a:t/>
            </a:r>
            <a:br>
              <a:rPr lang="es-ES" sz="2000" dirty="0" smtClean="0"/>
            </a:br>
            <a:r>
              <a:rPr lang="es-ES" sz="2000" dirty="0" smtClean="0"/>
              <a:t>Oxford </a:t>
            </a:r>
            <a:r>
              <a:rPr lang="es-ES" sz="2000" dirty="0" err="1" smtClean="0"/>
              <a:t>University</a:t>
            </a:r>
            <a:r>
              <a:rPr lang="es-ES" sz="2000" dirty="0" smtClean="0"/>
              <a:t> </a:t>
            </a:r>
            <a:r>
              <a:rPr lang="es-ES" sz="2000" dirty="0" err="1" smtClean="0"/>
              <a:t>Press</a:t>
            </a:r>
            <a:r>
              <a:rPr lang="es-ES" sz="2000" dirty="0" smtClean="0"/>
              <a:t/>
            </a:r>
            <a:br>
              <a:rPr lang="es-ES" sz="2000" dirty="0" smtClean="0"/>
            </a:br>
            <a:r>
              <a:rPr lang="es-ES" sz="2000" dirty="0" smtClean="0"/>
              <a:t>La </a:t>
            </a:r>
            <a:r>
              <a:rPr lang="es-ES" sz="2000" dirty="0" err="1" smtClean="0"/>
              <a:t>University</a:t>
            </a:r>
            <a:r>
              <a:rPr lang="es-ES" sz="2000" dirty="0" smtClean="0"/>
              <a:t> of Chicago </a:t>
            </a:r>
            <a:r>
              <a:rPr lang="es-ES" sz="2000" dirty="0" err="1" smtClean="0"/>
              <a:t>Press</a:t>
            </a:r>
            <a:r>
              <a:rPr lang="es-ES" sz="2000" dirty="0" smtClean="0"/>
              <a:t/>
            </a:r>
            <a:br>
              <a:rPr lang="es-ES" sz="2000" dirty="0" smtClean="0"/>
            </a:br>
            <a:r>
              <a:rPr lang="es-ES" sz="2000" dirty="0" smtClean="0"/>
              <a:t>Etc.</a:t>
            </a:r>
          </a:p>
          <a:p>
            <a:pPr marL="176213" indent="-176213">
              <a:spcBef>
                <a:spcPct val="60000"/>
              </a:spcBef>
              <a:buFontTx/>
              <a:buChar char="•"/>
            </a:pPr>
            <a:endParaRPr lang="en-US" b="0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838200"/>
            <a:ext cx="7772400" cy="838200"/>
          </a:xfrm>
          <a:noFill/>
        </p:spPr>
        <p:txBody>
          <a:bodyPr/>
          <a:lstStyle/>
          <a:p>
            <a:pPr eaLnBrk="1" hangingPunct="1"/>
            <a:r>
              <a:rPr lang="en-US" dirty="0" smtClean="0"/>
              <a:t>Archive Services</a:t>
            </a:r>
            <a:br>
              <a:rPr lang="en-US" dirty="0" smtClean="0"/>
            </a:br>
            <a:r>
              <a:rPr lang="en-US" dirty="0" err="1" smtClean="0"/>
              <a:t>Ventajas</a:t>
            </a:r>
            <a:r>
              <a:rPr lang="en-US" dirty="0" smtClean="0"/>
              <a:t>/</a:t>
            </a:r>
            <a:r>
              <a:rPr lang="en-US" dirty="0" err="1" smtClean="0"/>
              <a:t>Desventajas</a:t>
            </a:r>
            <a:r>
              <a:rPr lang="en-US" dirty="0" smtClean="0"/>
              <a:t> (2)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1066800"/>
          </a:xfrm>
          <a:noFill/>
        </p:spPr>
        <p:txBody>
          <a:bodyPr/>
          <a:lstStyle/>
          <a:p>
            <a:pPr eaLnBrk="1" hangingPunct="1"/>
            <a:r>
              <a:rPr lang="en-US" dirty="0" smtClean="0"/>
              <a:t>Journal Archives via </a:t>
            </a:r>
            <a:br>
              <a:rPr lang="en-US" dirty="0" smtClean="0"/>
            </a:br>
            <a:r>
              <a:rPr lang="en-US" dirty="0" smtClean="0"/>
              <a:t>Cover-to-Cover Full-Text Databases</a:t>
            </a: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533400" y="1371601"/>
            <a:ext cx="80772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6213" indent="-176213">
              <a:spcBef>
                <a:spcPct val="60000"/>
              </a:spcBef>
              <a:buFontTx/>
              <a:buChar char="•"/>
            </a:pPr>
            <a:r>
              <a:rPr lang="es-ES" sz="2000" dirty="0" smtClean="0"/>
              <a:t>Además, JSTOR se basa principalmente en índices temáticos de otros proveedores para atraer tráfico a sus archivos.</a:t>
            </a:r>
          </a:p>
          <a:p>
            <a:pPr marL="176213" indent="-176213">
              <a:spcBef>
                <a:spcPct val="60000"/>
              </a:spcBef>
              <a:buFontTx/>
              <a:buChar char="•"/>
            </a:pPr>
            <a:r>
              <a:rPr lang="es-ES" sz="2000" dirty="0" smtClean="0"/>
              <a:t>Por ejemplo, gran parte del trafico de JSTOR proviene de bases de datos a través de </a:t>
            </a:r>
            <a:r>
              <a:rPr lang="es-ES" sz="2000" dirty="0" err="1" smtClean="0"/>
              <a:t>EBSCOhost</a:t>
            </a:r>
            <a:r>
              <a:rPr lang="es-ES" sz="2000" dirty="0" smtClean="0"/>
              <a:t> (por ejemplo, </a:t>
            </a:r>
            <a:r>
              <a:rPr lang="es-ES" sz="2000" dirty="0" err="1" smtClean="0"/>
              <a:t>Academic</a:t>
            </a:r>
            <a:r>
              <a:rPr lang="es-ES" sz="2000" dirty="0" smtClean="0"/>
              <a:t> </a:t>
            </a:r>
            <a:r>
              <a:rPr lang="es-ES" sz="2000" dirty="0" err="1" smtClean="0"/>
              <a:t>Search</a:t>
            </a:r>
            <a:r>
              <a:rPr lang="es-ES" sz="2000" dirty="0" smtClean="0"/>
              <a:t>, Business </a:t>
            </a:r>
            <a:r>
              <a:rPr lang="es-ES" sz="2000" dirty="0" err="1" smtClean="0"/>
              <a:t>Source</a:t>
            </a:r>
            <a:r>
              <a:rPr lang="es-ES" sz="2000" dirty="0" smtClean="0"/>
              <a:t>, </a:t>
            </a:r>
            <a:r>
              <a:rPr lang="es-ES" sz="2000" dirty="0" err="1" smtClean="0"/>
              <a:t>EconLit</a:t>
            </a:r>
            <a:r>
              <a:rPr lang="es-ES" sz="2000" dirty="0" smtClean="0"/>
              <a:t>, ERIC, </a:t>
            </a:r>
            <a:r>
              <a:rPr lang="es-ES" sz="2000" dirty="0" err="1" smtClean="0"/>
              <a:t>PsycINFO</a:t>
            </a:r>
            <a:r>
              <a:rPr lang="es-ES" sz="2000" dirty="0" smtClean="0"/>
              <a:t>, </a:t>
            </a:r>
            <a:r>
              <a:rPr lang="es-ES" sz="2000" dirty="0" err="1" smtClean="0"/>
              <a:t>etc</a:t>
            </a:r>
            <a:r>
              <a:rPr lang="es-ES" sz="2000" dirty="0" smtClean="0"/>
              <a:t>), y este se </a:t>
            </a:r>
            <a:r>
              <a:rPr lang="es-ES" sz="2000" dirty="0" err="1" smtClean="0"/>
              <a:t>incremenatara</a:t>
            </a:r>
            <a:r>
              <a:rPr lang="es-ES" sz="2000" dirty="0" smtClean="0"/>
              <a:t> ahora que los dos principales índices históricos (América : </a:t>
            </a:r>
            <a:r>
              <a:rPr lang="es-ES" sz="2000" dirty="0" err="1" smtClean="0"/>
              <a:t>History</a:t>
            </a:r>
            <a:r>
              <a:rPr lang="es-ES" sz="2000" dirty="0" smtClean="0"/>
              <a:t> and </a:t>
            </a:r>
            <a:r>
              <a:rPr lang="es-ES" sz="2000" dirty="0" err="1" smtClean="0"/>
              <a:t>Life</a:t>
            </a:r>
            <a:r>
              <a:rPr lang="es-ES" sz="2000" dirty="0" smtClean="0"/>
              <a:t> y </a:t>
            </a:r>
            <a:r>
              <a:rPr lang="es-ES" sz="2000" dirty="0" err="1" smtClean="0"/>
              <a:t>Historical</a:t>
            </a:r>
            <a:r>
              <a:rPr lang="es-ES" sz="2000" dirty="0" smtClean="0"/>
              <a:t> </a:t>
            </a:r>
            <a:r>
              <a:rPr lang="es-ES" sz="2000" dirty="0" err="1" smtClean="0"/>
              <a:t>Abstracts</a:t>
            </a:r>
            <a:r>
              <a:rPr lang="es-ES" sz="2000" dirty="0" smtClean="0"/>
              <a:t>) están migrando a </a:t>
            </a:r>
            <a:r>
              <a:rPr lang="es-ES" sz="2000" dirty="0" err="1" smtClean="0"/>
              <a:t>EBSCOhost</a:t>
            </a:r>
            <a:r>
              <a:rPr lang="es-ES" sz="2000" dirty="0" smtClean="0"/>
              <a:t>.</a:t>
            </a:r>
          </a:p>
          <a:p>
            <a:pPr marL="176213" indent="-176213">
              <a:spcBef>
                <a:spcPct val="60000"/>
              </a:spcBef>
              <a:buFontTx/>
              <a:buChar char="•"/>
            </a:pPr>
            <a:r>
              <a:rPr lang="es-ES" sz="2000" dirty="0" smtClean="0"/>
              <a:t>Mientras EBSCO </a:t>
            </a:r>
            <a:r>
              <a:rPr lang="es-ES" sz="2000" dirty="0" smtClean="0"/>
              <a:t>ofrece </a:t>
            </a:r>
            <a:r>
              <a:rPr lang="es-ES" sz="2000" dirty="0" smtClean="0"/>
              <a:t>la indexación y enlaces a revistas disponibles en JSTOR, EBSCO es también un proveedor muy grande de texto completo de archivos de publicaciones.</a:t>
            </a:r>
          </a:p>
          <a:p>
            <a:pPr marL="176213" indent="-176213">
              <a:spcBef>
                <a:spcPct val="60000"/>
              </a:spcBef>
              <a:buFontTx/>
              <a:buChar char="•"/>
            </a:pPr>
            <a:r>
              <a:rPr lang="es-ES" sz="2000" dirty="0" smtClean="0"/>
              <a:t>En dos disciplinas (empresarial y sociología), EBSCO ha creado archivos PDF de cientos de revistas y de hecho supera a JSTOR en estos temas</a:t>
            </a:r>
          </a:p>
          <a:p>
            <a:pPr marL="176213" indent="-176213">
              <a:spcBef>
                <a:spcPct val="40000"/>
              </a:spcBef>
              <a:buFontTx/>
              <a:buChar char="•"/>
            </a:pPr>
            <a:endParaRPr lang="en-US" b="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0" descr="Bus_4_2_JST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6063" y="2301875"/>
            <a:ext cx="8650287" cy="326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19200"/>
            <a:ext cx="9144000" cy="685800"/>
          </a:xfrm>
          <a:noFill/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JSTOR business journals vs.</a:t>
            </a:r>
            <a:br>
              <a:rPr lang="en-US" smtClean="0">
                <a:solidFill>
                  <a:srgbClr val="000000"/>
                </a:solidFill>
              </a:rPr>
            </a:br>
            <a:r>
              <a:rPr lang="en-US" smtClean="0">
                <a:solidFill>
                  <a:srgbClr val="000000"/>
                </a:solidFill>
              </a:rPr>
              <a:t>EBSCO’s </a:t>
            </a:r>
            <a:r>
              <a:rPr lang="en-US" i="1" smtClean="0">
                <a:solidFill>
                  <a:srgbClr val="000000"/>
                </a:solidFill>
              </a:rPr>
              <a:t>Business Source Complete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457200" y="3354388"/>
            <a:ext cx="8382000" cy="204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6213" indent="-176213">
              <a:spcBef>
                <a:spcPct val="116000"/>
              </a:spcBef>
              <a:tabLst>
                <a:tab pos="6629400" algn="ctr"/>
                <a:tab pos="7713663" algn="ctr"/>
              </a:tabLst>
            </a:pPr>
            <a:r>
              <a:rPr lang="en-US" sz="1700">
                <a:solidFill>
                  <a:srgbClr val="FFFFFF"/>
                </a:solidFill>
                <a:latin typeface="Arial" charset="0"/>
              </a:rPr>
              <a:t>Journals with Full Text Beginning Between 1966 and 1975</a:t>
            </a:r>
            <a:r>
              <a:rPr lang="en-US" sz="1700">
                <a:solidFill>
                  <a:srgbClr val="000000"/>
                </a:solidFill>
                <a:latin typeface="Arial" charset="0"/>
              </a:rPr>
              <a:t>	34	71 </a:t>
            </a:r>
          </a:p>
          <a:p>
            <a:pPr marL="176213" indent="-176213">
              <a:spcBef>
                <a:spcPct val="116000"/>
              </a:spcBef>
              <a:tabLst>
                <a:tab pos="6629400" algn="ctr"/>
                <a:tab pos="7713663" algn="ctr"/>
              </a:tabLst>
            </a:pPr>
            <a:r>
              <a:rPr lang="en-US" sz="1700">
                <a:solidFill>
                  <a:srgbClr val="FFFFFF"/>
                </a:solidFill>
                <a:latin typeface="Arial" charset="0"/>
              </a:rPr>
              <a:t>Journals with Full Text Beginning Between 1976 and 1989</a:t>
            </a:r>
            <a:r>
              <a:rPr lang="en-US" sz="1700">
                <a:solidFill>
                  <a:srgbClr val="000000"/>
                </a:solidFill>
                <a:latin typeface="Arial" charset="0"/>
              </a:rPr>
              <a:t>	54	130 </a:t>
            </a:r>
          </a:p>
          <a:p>
            <a:pPr marL="176213" indent="-176213">
              <a:spcBef>
                <a:spcPct val="116000"/>
              </a:spcBef>
              <a:tabLst>
                <a:tab pos="6629400" algn="ctr"/>
                <a:tab pos="7713663" algn="ctr"/>
              </a:tabLst>
            </a:pPr>
            <a:r>
              <a:rPr lang="en-US" sz="1700">
                <a:solidFill>
                  <a:srgbClr val="FFFFFF"/>
                </a:solidFill>
                <a:latin typeface="Arial" charset="0"/>
              </a:rPr>
              <a:t>Journals with Full Text Beginning Between 1990 and 1994</a:t>
            </a:r>
            <a:r>
              <a:rPr lang="en-US" sz="1700">
                <a:solidFill>
                  <a:srgbClr val="000000"/>
                </a:solidFill>
                <a:latin typeface="Arial" charset="0"/>
              </a:rPr>
              <a:t>	16	298 </a:t>
            </a:r>
          </a:p>
          <a:p>
            <a:pPr marL="176213" indent="-176213">
              <a:spcBef>
                <a:spcPct val="116000"/>
              </a:spcBef>
              <a:tabLst>
                <a:tab pos="6629400" algn="ctr"/>
                <a:tab pos="7713663" algn="ctr"/>
              </a:tabLst>
            </a:pPr>
            <a:r>
              <a:rPr lang="en-US" sz="1700">
                <a:solidFill>
                  <a:srgbClr val="FFFFFF"/>
                </a:solidFill>
                <a:latin typeface="Arial" charset="0"/>
              </a:rPr>
              <a:t>Journals with Full Text Beginning Between 1995 and 1999</a:t>
            </a:r>
            <a:r>
              <a:rPr lang="en-US" sz="1700">
                <a:solidFill>
                  <a:srgbClr val="000000"/>
                </a:solidFill>
                <a:latin typeface="Arial" charset="0"/>
              </a:rPr>
              <a:t> 	7	721 </a:t>
            </a: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6672263" y="2592388"/>
            <a:ext cx="1066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500">
                <a:solidFill>
                  <a:srgbClr val="000000"/>
                </a:solidFill>
                <a:latin typeface="Arial" charset="0"/>
              </a:rPr>
              <a:t>JSTOR Business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7772400" y="2592388"/>
            <a:ext cx="1066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500">
                <a:solidFill>
                  <a:srgbClr val="000000"/>
                </a:solidFill>
                <a:latin typeface="Arial" charset="0"/>
              </a:rPr>
              <a:t>EBSCO’s BSC</a:t>
            </a:r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0" y="5867400"/>
            <a:ext cx="914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400" b="0">
                <a:solidFill>
                  <a:srgbClr val="000000"/>
                </a:solidFill>
                <a:latin typeface="Arial" charset="0"/>
              </a:rPr>
              <a:t>Compared on February 27, 2012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838200" y="1143000"/>
            <a:ext cx="73152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6213" indent="-176213">
              <a:spcBef>
                <a:spcPct val="60000"/>
              </a:spcBef>
              <a:buFontTx/>
              <a:buChar char="•"/>
            </a:pPr>
            <a:r>
              <a:rPr lang="es-ES" sz="2000" dirty="0" smtClean="0"/>
              <a:t>Las bibliotecas reciben acceso en línea a las revistas a través de muchos modelos.</a:t>
            </a:r>
          </a:p>
          <a:p>
            <a:pPr marL="176213" indent="-176213">
              <a:spcBef>
                <a:spcPct val="60000"/>
              </a:spcBef>
              <a:buFontTx/>
              <a:buChar char="•"/>
            </a:pPr>
            <a:r>
              <a:rPr lang="es-ES" sz="2000" dirty="0" smtClean="0"/>
              <a:t>Para evitar dudas, las revistas electrónicas no son las mismas que las revistas disponibles a través de bases de datos de texto completo.</a:t>
            </a:r>
          </a:p>
          <a:p>
            <a:pPr marL="176213" indent="-176213">
              <a:spcBef>
                <a:spcPct val="60000"/>
              </a:spcBef>
              <a:buFontTx/>
              <a:buChar char="•"/>
            </a:pPr>
            <a:r>
              <a:rPr lang="es-ES" sz="2000" dirty="0" smtClean="0"/>
              <a:t>Las revistas electrónicas son la extensión de la revista impresa, disponible directamente a través de la editorial a un precio algo similar a la impresión.</a:t>
            </a:r>
          </a:p>
          <a:p>
            <a:pPr marL="176213" indent="-176213">
              <a:spcBef>
                <a:spcPct val="60000"/>
              </a:spcBef>
              <a:buFontTx/>
              <a:buChar char="•"/>
            </a:pPr>
            <a:r>
              <a:rPr lang="es-ES" sz="2000" dirty="0" smtClean="0"/>
              <a:t>De hecho, la mayoría de las revistas electrónicas se compran, por lo que la biblioteca posee realmente los archivos retrospectivos (al igual que el de impresión).</a:t>
            </a:r>
          </a:p>
          <a:p>
            <a:pPr marL="176213" indent="-176213">
              <a:spcBef>
                <a:spcPct val="60000"/>
              </a:spcBef>
              <a:buFontTx/>
              <a:buChar char="•"/>
            </a:pPr>
            <a:r>
              <a:rPr lang="es-ES" sz="2000" dirty="0" smtClean="0"/>
              <a:t>El texto completo de las bases de datos son una forma de complementar las colecciones de revistas electrónicas.</a:t>
            </a:r>
          </a:p>
          <a:p>
            <a:pPr marL="176213" indent="-176213">
              <a:spcBef>
                <a:spcPct val="60000"/>
              </a:spcBef>
              <a:buFontTx/>
              <a:buChar char="•"/>
            </a:pPr>
            <a:endParaRPr lang="en-US" sz="2000" b="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533400"/>
          </a:xfrm>
          <a:noFill/>
        </p:spPr>
        <p:txBody>
          <a:bodyPr/>
          <a:lstStyle/>
          <a:p>
            <a:pPr eaLnBrk="1" hangingPunct="1"/>
            <a:r>
              <a:rPr lang="es-ES" dirty="0" err="1" smtClean="0"/>
              <a:t>Situacion</a:t>
            </a:r>
            <a:r>
              <a:rPr lang="es-ES" dirty="0" smtClean="0"/>
              <a:t>/Marco</a:t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endParaRPr lang="en-US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0" descr="Bus_4_2_JST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6063" y="2301875"/>
            <a:ext cx="8650287" cy="326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19200"/>
            <a:ext cx="9144000" cy="685800"/>
          </a:xfrm>
          <a:noFill/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JSTOR sociology journals vs.</a:t>
            </a:r>
            <a:br>
              <a:rPr lang="en-US" smtClean="0">
                <a:solidFill>
                  <a:srgbClr val="000000"/>
                </a:solidFill>
              </a:rPr>
            </a:br>
            <a:r>
              <a:rPr lang="en-US" smtClean="0">
                <a:solidFill>
                  <a:srgbClr val="000000"/>
                </a:solidFill>
              </a:rPr>
              <a:t>EBSCO’s </a:t>
            </a:r>
            <a:r>
              <a:rPr lang="en-US" i="1" smtClean="0">
                <a:solidFill>
                  <a:srgbClr val="000000"/>
                </a:solidFill>
              </a:rPr>
              <a:t>SocINDEX with Full Text</a:t>
            </a: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457200" y="3354388"/>
            <a:ext cx="8382000" cy="204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6213" indent="-176213">
              <a:spcBef>
                <a:spcPct val="116000"/>
              </a:spcBef>
              <a:tabLst>
                <a:tab pos="6629400" algn="ctr"/>
                <a:tab pos="7713663" algn="ctr"/>
              </a:tabLst>
            </a:pPr>
            <a:r>
              <a:rPr lang="en-US" sz="1700">
                <a:solidFill>
                  <a:srgbClr val="FFFFFF"/>
                </a:solidFill>
                <a:latin typeface="Arial" charset="0"/>
              </a:rPr>
              <a:t>Journals with Full Text Beginning Between 1966 and 1975</a:t>
            </a:r>
            <a:r>
              <a:rPr lang="en-US" sz="1700">
                <a:solidFill>
                  <a:srgbClr val="000000"/>
                </a:solidFill>
                <a:latin typeface="Arial" charset="0"/>
              </a:rPr>
              <a:t>	23	31 </a:t>
            </a:r>
          </a:p>
          <a:p>
            <a:pPr marL="176213" indent="-176213">
              <a:spcBef>
                <a:spcPct val="116000"/>
              </a:spcBef>
              <a:tabLst>
                <a:tab pos="6629400" algn="ctr"/>
                <a:tab pos="7713663" algn="ctr"/>
              </a:tabLst>
            </a:pPr>
            <a:r>
              <a:rPr lang="en-US" sz="1700">
                <a:solidFill>
                  <a:srgbClr val="FFFFFF"/>
                </a:solidFill>
                <a:latin typeface="Arial" charset="0"/>
              </a:rPr>
              <a:t>Journals with Full Text Beginning Between 1976 and 1989</a:t>
            </a:r>
            <a:r>
              <a:rPr lang="en-US" sz="1700">
                <a:solidFill>
                  <a:srgbClr val="000000"/>
                </a:solidFill>
                <a:latin typeface="Arial" charset="0"/>
              </a:rPr>
              <a:t>	25	42 </a:t>
            </a:r>
          </a:p>
          <a:p>
            <a:pPr marL="176213" indent="-176213">
              <a:spcBef>
                <a:spcPct val="116000"/>
              </a:spcBef>
              <a:tabLst>
                <a:tab pos="6629400" algn="ctr"/>
                <a:tab pos="7713663" algn="ctr"/>
              </a:tabLst>
            </a:pPr>
            <a:r>
              <a:rPr lang="en-US" sz="1700">
                <a:solidFill>
                  <a:srgbClr val="FFFFFF"/>
                </a:solidFill>
                <a:latin typeface="Arial" charset="0"/>
              </a:rPr>
              <a:t>Journals with Full Text Beginning Between 1990 and 1994</a:t>
            </a:r>
            <a:r>
              <a:rPr lang="en-US" sz="1700">
                <a:solidFill>
                  <a:srgbClr val="000000"/>
                </a:solidFill>
                <a:latin typeface="Arial" charset="0"/>
              </a:rPr>
              <a:t>	6	72 </a:t>
            </a:r>
          </a:p>
          <a:p>
            <a:pPr marL="176213" indent="-176213">
              <a:spcBef>
                <a:spcPct val="116000"/>
              </a:spcBef>
              <a:tabLst>
                <a:tab pos="6629400" algn="ctr"/>
                <a:tab pos="7713663" algn="ctr"/>
              </a:tabLst>
            </a:pPr>
            <a:r>
              <a:rPr lang="en-US" sz="1700">
                <a:solidFill>
                  <a:srgbClr val="FFFFFF"/>
                </a:solidFill>
                <a:latin typeface="Arial" charset="0"/>
              </a:rPr>
              <a:t>Journals with Full Text Beginning Between 1995 and 1999</a:t>
            </a:r>
            <a:r>
              <a:rPr lang="en-US" sz="1700">
                <a:solidFill>
                  <a:srgbClr val="000000"/>
                </a:solidFill>
                <a:latin typeface="Arial" charset="0"/>
              </a:rPr>
              <a:t> 	1	122 </a:t>
            </a: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6672263" y="2592388"/>
            <a:ext cx="1100137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500">
                <a:solidFill>
                  <a:srgbClr val="000000"/>
                </a:solidFill>
                <a:latin typeface="Arial" charset="0"/>
              </a:rPr>
              <a:t>JSTOR Sociology</a:t>
            </a: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7772400" y="2592388"/>
            <a:ext cx="1066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500">
                <a:solidFill>
                  <a:srgbClr val="000000"/>
                </a:solidFill>
                <a:latin typeface="Arial" charset="0"/>
              </a:rPr>
              <a:t>EBSCO’s SIFT</a:t>
            </a:r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0" y="5867400"/>
            <a:ext cx="914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400" b="0">
                <a:solidFill>
                  <a:srgbClr val="000000"/>
                </a:solidFill>
                <a:latin typeface="Arial" charset="0"/>
              </a:rPr>
              <a:t>Compared on February 27, 2012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43000"/>
            <a:ext cx="9144000" cy="838200"/>
          </a:xfrm>
          <a:noFill/>
        </p:spPr>
        <p:txBody>
          <a:bodyPr/>
          <a:lstStyle/>
          <a:p>
            <a:pPr eaLnBrk="1" hangingPunct="1"/>
            <a:r>
              <a:rPr lang="en-US" dirty="0" smtClean="0"/>
              <a:t>El principal valor de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Cover-to-Cover Full-Text Databases</a:t>
            </a: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762000" y="2743199"/>
            <a:ext cx="7696200" cy="3886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6213" indent="-176213">
              <a:spcBef>
                <a:spcPct val="60000"/>
              </a:spcBef>
              <a:buFontTx/>
              <a:buChar char="•"/>
            </a:pPr>
            <a:r>
              <a:rPr lang="es-ES" sz="2000" dirty="0" smtClean="0"/>
              <a:t>Como se ha visto, estos productos resuelven la </a:t>
            </a:r>
            <a:r>
              <a:rPr lang="es-ES" sz="2000" dirty="0" err="1" smtClean="0"/>
              <a:t>cuestion</a:t>
            </a:r>
            <a:r>
              <a:rPr lang="es-ES" sz="2000" dirty="0" smtClean="0"/>
              <a:t> del acceso a ciertas revistas, que de otra manera </a:t>
            </a:r>
            <a:r>
              <a:rPr lang="es-ES" sz="2000" dirty="0" err="1" smtClean="0"/>
              <a:t>resultaria</a:t>
            </a:r>
            <a:r>
              <a:rPr lang="es-ES" sz="2000" dirty="0" smtClean="0"/>
              <a:t> imposible.</a:t>
            </a:r>
          </a:p>
          <a:p>
            <a:pPr marL="176213" indent="-176213">
              <a:spcBef>
                <a:spcPct val="60000"/>
              </a:spcBef>
              <a:buFontTx/>
              <a:buChar char="•"/>
            </a:pPr>
            <a:r>
              <a:rPr lang="es-ES" sz="2000" dirty="0" smtClean="0"/>
              <a:t>Incluso a retrospectivos no subscritos </a:t>
            </a:r>
            <a:r>
              <a:rPr lang="es-ES" sz="2000" dirty="0" err="1" smtClean="0"/>
              <a:t>via</a:t>
            </a:r>
            <a:r>
              <a:rPr lang="es-ES" sz="2000" dirty="0" smtClean="0"/>
              <a:t> revistas </a:t>
            </a:r>
            <a:r>
              <a:rPr lang="es-ES" sz="2000" dirty="0" err="1" smtClean="0"/>
              <a:t>electronicas</a:t>
            </a:r>
            <a:r>
              <a:rPr lang="es-ES" sz="2000" dirty="0" smtClean="0"/>
              <a:t>.</a:t>
            </a:r>
          </a:p>
          <a:p>
            <a:pPr marL="176213" indent="-176213">
              <a:spcBef>
                <a:spcPct val="60000"/>
              </a:spcBef>
              <a:buFontTx/>
              <a:buChar char="•"/>
            </a:pPr>
            <a:r>
              <a:rPr lang="es-ES" sz="2000" dirty="0" smtClean="0"/>
              <a:t>Resuelve el acceso a revistas de forma actualizada.</a:t>
            </a:r>
          </a:p>
          <a:p>
            <a:pPr marL="176213" indent="-176213">
              <a:spcBef>
                <a:spcPct val="60000"/>
              </a:spcBef>
              <a:buFontTx/>
              <a:buChar char="•"/>
            </a:pPr>
            <a:r>
              <a:rPr lang="es-ES" sz="2000" dirty="0" smtClean="0"/>
              <a:t>Son necesarias para los usuarios ya que proporciona una forma adicional de llegar al texto completo de otras fuentes importantes.</a:t>
            </a:r>
          </a:p>
          <a:p>
            <a:pPr marL="176213" indent="-176213">
              <a:spcBef>
                <a:spcPct val="60000"/>
              </a:spcBef>
              <a:buFontTx/>
              <a:buChar char="•"/>
            </a:pPr>
            <a:endParaRPr lang="en-US" sz="2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blue_e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1900238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4000">
                <a:solidFill>
                  <a:schemeClr val="bg1"/>
                </a:solidFill>
                <a:latin typeface="Arial" charset="0"/>
              </a:rPr>
              <a:t>Thank You</a:t>
            </a:r>
            <a:endParaRPr lang="en-US" sz="66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s-ES" dirty="0" smtClean="0"/>
              <a:t>Revistas electrónicas compradas</a:t>
            </a:r>
            <a:br>
              <a:rPr lang="es-ES" dirty="0" smtClean="0"/>
            </a:br>
            <a:r>
              <a:rPr lang="es-ES" dirty="0" smtClean="0"/>
              <a:t> a través de paquetes de editores, ejemplo:</a:t>
            </a:r>
            <a:br>
              <a:rPr lang="es-ES" dirty="0" smtClean="0"/>
            </a:br>
            <a:endParaRPr lang="en-US" dirty="0" smtClean="0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914400" y="2208213"/>
            <a:ext cx="3200400" cy="396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6213" indent="-176213">
              <a:spcBef>
                <a:spcPct val="20000"/>
              </a:spcBef>
              <a:buFontTx/>
              <a:buChar char="•"/>
            </a:pPr>
            <a:r>
              <a:rPr lang="en-US" sz="2200" b="0"/>
              <a:t>Elsevier</a:t>
            </a:r>
          </a:p>
          <a:p>
            <a:pPr marL="681038" lvl="1" indent="-223838">
              <a:spcBef>
                <a:spcPct val="20000"/>
              </a:spcBef>
              <a:buFontTx/>
              <a:buChar char="–"/>
            </a:pPr>
            <a:r>
              <a:rPr lang="en-US" sz="2000" b="0"/>
              <a:t>ScienceDirect</a:t>
            </a:r>
          </a:p>
          <a:p>
            <a:pPr marL="176213" indent="-176213">
              <a:spcBef>
                <a:spcPct val="60000"/>
              </a:spcBef>
              <a:buFontTx/>
              <a:buChar char="•"/>
            </a:pPr>
            <a:r>
              <a:rPr lang="en-US" sz="2200" b="0"/>
              <a:t>Wiley</a:t>
            </a:r>
          </a:p>
          <a:p>
            <a:pPr marL="681038" lvl="1" indent="-223838">
              <a:spcBef>
                <a:spcPct val="20000"/>
              </a:spcBef>
              <a:buFontTx/>
              <a:buChar char="–"/>
            </a:pPr>
            <a:r>
              <a:rPr lang="en-US" sz="2000" b="0"/>
              <a:t>Interscience</a:t>
            </a:r>
          </a:p>
          <a:p>
            <a:pPr marL="681038" lvl="1" indent="-223838">
              <a:spcBef>
                <a:spcPct val="20000"/>
              </a:spcBef>
              <a:buFontTx/>
              <a:buChar char="–"/>
            </a:pPr>
            <a:r>
              <a:rPr lang="en-US" sz="2000" b="0"/>
              <a:t>Synergy</a:t>
            </a:r>
          </a:p>
          <a:p>
            <a:pPr marL="176213" indent="-176213">
              <a:spcBef>
                <a:spcPct val="60000"/>
              </a:spcBef>
              <a:buFontTx/>
              <a:buChar char="•"/>
            </a:pPr>
            <a:r>
              <a:rPr lang="en-US" sz="2200" b="0"/>
              <a:t>Springer</a:t>
            </a:r>
          </a:p>
          <a:p>
            <a:pPr marL="681038" lvl="1" indent="-223838">
              <a:spcBef>
                <a:spcPct val="20000"/>
              </a:spcBef>
              <a:buFontTx/>
              <a:buChar char="–"/>
            </a:pPr>
            <a:r>
              <a:rPr lang="en-US" sz="2000" b="0"/>
              <a:t>SpringerLink</a:t>
            </a:r>
          </a:p>
          <a:p>
            <a:pPr marL="176213" indent="-176213">
              <a:spcBef>
                <a:spcPct val="60000"/>
              </a:spcBef>
              <a:buFontTx/>
              <a:buChar char="•"/>
            </a:pPr>
            <a:r>
              <a:rPr lang="en-US" sz="2200" b="0"/>
              <a:t>IEEE</a:t>
            </a:r>
          </a:p>
          <a:p>
            <a:pPr marL="681038" lvl="1" indent="-223838">
              <a:spcBef>
                <a:spcPct val="20000"/>
              </a:spcBef>
              <a:buFontTx/>
              <a:buChar char="–"/>
            </a:pPr>
            <a:r>
              <a:rPr lang="en-US" sz="2000" b="0"/>
              <a:t>Xplore</a:t>
            </a:r>
          </a:p>
        </p:txBody>
      </p:sp>
      <p:sp>
        <p:nvSpPr>
          <p:cNvPr id="4100" name="Rectangle 7"/>
          <p:cNvSpPr>
            <a:spLocks noChangeArrowheads="1"/>
          </p:cNvSpPr>
          <p:nvPr/>
        </p:nvSpPr>
        <p:spPr bwMode="auto">
          <a:xfrm>
            <a:off x="3886200" y="2208213"/>
            <a:ext cx="4572000" cy="449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6213" indent="-176213">
              <a:spcBef>
                <a:spcPct val="20000"/>
              </a:spcBef>
              <a:buFontTx/>
              <a:buChar char="•"/>
            </a:pPr>
            <a:r>
              <a:rPr lang="en-US" sz="2200" b="0"/>
              <a:t>American Psychological Association</a:t>
            </a:r>
          </a:p>
          <a:p>
            <a:pPr marL="681038" lvl="1" indent="-223838">
              <a:spcBef>
                <a:spcPct val="20000"/>
              </a:spcBef>
              <a:buFontTx/>
              <a:buChar char="–"/>
            </a:pPr>
            <a:r>
              <a:rPr lang="en-US" sz="2000" b="0" i="1"/>
              <a:t>PsycARTICLES</a:t>
            </a:r>
          </a:p>
          <a:p>
            <a:pPr marL="1089025" lvl="2" indent="-174625">
              <a:spcBef>
                <a:spcPct val="20000"/>
              </a:spcBef>
              <a:buFontTx/>
              <a:buChar char="•"/>
            </a:pPr>
            <a:r>
              <a:rPr lang="en-US" sz="2000" b="0"/>
              <a:t>via EBSCO</a:t>
            </a:r>
            <a:r>
              <a:rPr lang="en-US" sz="2000" b="0" i="1"/>
              <a:t>host</a:t>
            </a:r>
          </a:p>
          <a:p>
            <a:pPr marL="1089025" lvl="2" indent="-174625">
              <a:spcBef>
                <a:spcPct val="20000"/>
              </a:spcBef>
              <a:buFontTx/>
              <a:buChar char="•"/>
            </a:pPr>
            <a:r>
              <a:rPr lang="en-US" sz="2000" b="0"/>
              <a:t>via FirstSearch (OCLC)</a:t>
            </a:r>
          </a:p>
          <a:p>
            <a:pPr marL="1089025" lvl="2" indent="-174625">
              <a:spcBef>
                <a:spcPct val="20000"/>
              </a:spcBef>
              <a:buFontTx/>
              <a:buChar char="•"/>
            </a:pPr>
            <a:r>
              <a:rPr lang="en-US" sz="2000" b="0"/>
              <a:t>via Illumina (ProQuest)</a:t>
            </a:r>
          </a:p>
          <a:p>
            <a:pPr marL="1089025" lvl="2" indent="-174625">
              <a:spcBef>
                <a:spcPct val="20000"/>
              </a:spcBef>
              <a:buFontTx/>
              <a:buChar char="•"/>
            </a:pPr>
            <a:r>
              <a:rPr lang="en-US" sz="2000" b="0"/>
              <a:t>via Ovid</a:t>
            </a:r>
          </a:p>
          <a:p>
            <a:pPr marL="1089025" lvl="2" indent="-174625">
              <a:spcBef>
                <a:spcPct val="20000"/>
              </a:spcBef>
              <a:buFontTx/>
              <a:buChar char="•"/>
            </a:pPr>
            <a:r>
              <a:rPr lang="en-US" sz="2000" b="0"/>
              <a:t>via others</a:t>
            </a:r>
          </a:p>
          <a:p>
            <a:pPr marL="176213" indent="-176213">
              <a:spcBef>
                <a:spcPct val="60000"/>
              </a:spcBef>
              <a:buFontTx/>
              <a:buChar char="•"/>
            </a:pPr>
            <a:r>
              <a:rPr lang="en-US" sz="2200" b="0"/>
              <a:t>Many Others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s-ES" dirty="0" smtClean="0"/>
              <a:t>Revistas electrónicas compradas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 </a:t>
            </a:r>
            <a:r>
              <a:rPr lang="en-US" dirty="0" err="1" smtClean="0"/>
              <a:t>traves</a:t>
            </a:r>
            <a:r>
              <a:rPr lang="en-US" dirty="0" smtClean="0"/>
              <a:t> de </a:t>
            </a:r>
            <a:r>
              <a:rPr lang="en-US" dirty="0" err="1" smtClean="0"/>
              <a:t>agentes</a:t>
            </a:r>
            <a:r>
              <a:rPr lang="en-US" dirty="0" smtClean="0"/>
              <a:t>/</a:t>
            </a:r>
            <a:r>
              <a:rPr lang="en-US" dirty="0" err="1" smtClean="0"/>
              <a:t>intermediarios</a:t>
            </a:r>
            <a:r>
              <a:rPr lang="en-US" dirty="0" smtClean="0"/>
              <a:t>, </a:t>
            </a:r>
            <a:r>
              <a:rPr lang="en-US" dirty="0" err="1" smtClean="0"/>
              <a:t>ejemplo</a:t>
            </a:r>
            <a:r>
              <a:rPr lang="en-US" dirty="0" smtClean="0"/>
              <a:t>: </a:t>
            </a: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1143000" y="2208213"/>
            <a:ext cx="3962400" cy="365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6213" indent="-176213">
              <a:spcBef>
                <a:spcPct val="20000"/>
              </a:spcBef>
              <a:buFontTx/>
              <a:buChar char="•"/>
            </a:pPr>
            <a:r>
              <a:rPr lang="en-US" sz="2200" b="0"/>
              <a:t>EBSCO Subscription Services</a:t>
            </a:r>
          </a:p>
          <a:p>
            <a:pPr marL="681038" lvl="1" indent="-223838">
              <a:spcBef>
                <a:spcPct val="20000"/>
              </a:spcBef>
              <a:buFontTx/>
              <a:buChar char="–"/>
            </a:pPr>
            <a:r>
              <a:rPr lang="pt-BR" sz="2000" b="0"/>
              <a:t>EBSCOnet (a.k.a. EJS)</a:t>
            </a:r>
            <a:endParaRPr lang="en-US" sz="2000" b="0"/>
          </a:p>
          <a:p>
            <a:pPr marL="176213" indent="-176213">
              <a:spcBef>
                <a:spcPct val="60000"/>
              </a:spcBef>
              <a:buFontTx/>
              <a:buChar char="•"/>
            </a:pPr>
            <a:r>
              <a:rPr lang="en-US" sz="2200" b="0"/>
              <a:t>GeoScience World</a:t>
            </a:r>
          </a:p>
          <a:p>
            <a:pPr marL="176213" indent="-176213">
              <a:spcBef>
                <a:spcPct val="60000"/>
              </a:spcBef>
              <a:buFontTx/>
              <a:buChar char="•"/>
            </a:pPr>
            <a:r>
              <a:rPr lang="en-US" sz="2200" b="0"/>
              <a:t>Harrassowitz</a:t>
            </a:r>
          </a:p>
          <a:p>
            <a:pPr marL="176213" indent="-176213">
              <a:spcBef>
                <a:spcPct val="60000"/>
              </a:spcBef>
              <a:buFontTx/>
              <a:buChar char="•"/>
            </a:pPr>
            <a:r>
              <a:rPr lang="en-US" sz="2200" b="0"/>
              <a:t>Highwire</a:t>
            </a:r>
          </a:p>
          <a:p>
            <a:pPr marL="176213" indent="-176213">
              <a:spcBef>
                <a:spcPct val="60000"/>
              </a:spcBef>
              <a:buFontTx/>
              <a:buChar char="•"/>
            </a:pPr>
            <a:r>
              <a:rPr lang="en-US" sz="2200" b="0"/>
              <a:t>Ingenta</a:t>
            </a: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5257800" y="2208213"/>
            <a:ext cx="2946400" cy="365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6213" indent="-176213">
              <a:spcBef>
                <a:spcPct val="20000"/>
              </a:spcBef>
              <a:buFontTx/>
              <a:buChar char="•"/>
            </a:pPr>
            <a:r>
              <a:rPr lang="en-US" sz="2200" b="0"/>
              <a:t>OCLC</a:t>
            </a:r>
          </a:p>
          <a:p>
            <a:pPr marL="681038" lvl="1" indent="-223838">
              <a:spcBef>
                <a:spcPct val="20000"/>
              </a:spcBef>
              <a:buFontTx/>
              <a:buChar char="–"/>
            </a:pPr>
            <a:r>
              <a:rPr lang="en-US" sz="2000" b="0"/>
              <a:t>ECO (Electronic</a:t>
            </a:r>
            <a:br>
              <a:rPr lang="en-US" sz="2000" b="0"/>
            </a:br>
            <a:r>
              <a:rPr lang="en-US" sz="2000" b="0"/>
              <a:t>Collections Online)</a:t>
            </a:r>
          </a:p>
          <a:p>
            <a:pPr marL="176213" indent="-176213">
              <a:spcBef>
                <a:spcPct val="60000"/>
              </a:spcBef>
              <a:buFontTx/>
              <a:buChar char="•"/>
            </a:pPr>
            <a:r>
              <a:rPr lang="en-US" sz="2200" b="0"/>
              <a:t>Ovid</a:t>
            </a:r>
          </a:p>
          <a:p>
            <a:pPr marL="681038" lvl="1" indent="-223838">
              <a:spcBef>
                <a:spcPct val="20000"/>
              </a:spcBef>
              <a:buFontTx/>
              <a:buChar char="–"/>
            </a:pPr>
            <a:r>
              <a:rPr lang="en-US" sz="2000" b="0"/>
              <a:t>journals@ovid</a:t>
            </a:r>
          </a:p>
          <a:p>
            <a:pPr marL="176213" indent="-176213">
              <a:spcBef>
                <a:spcPct val="60000"/>
              </a:spcBef>
              <a:buFontTx/>
              <a:buChar char="•"/>
            </a:pPr>
            <a:r>
              <a:rPr lang="en-US" sz="2200" b="0"/>
              <a:t>Project Muse</a:t>
            </a:r>
          </a:p>
          <a:p>
            <a:pPr marL="176213" indent="-176213">
              <a:spcBef>
                <a:spcPct val="60000"/>
              </a:spcBef>
              <a:buFontTx/>
              <a:buChar char="•"/>
            </a:pPr>
            <a:r>
              <a:rPr lang="en-US" sz="2200" b="0"/>
              <a:t>Swets</a:t>
            </a:r>
          </a:p>
          <a:p>
            <a:pPr marL="681038" lvl="1" indent="-223838">
              <a:spcBef>
                <a:spcPct val="20000"/>
              </a:spcBef>
              <a:buFontTx/>
              <a:buChar char="–"/>
            </a:pPr>
            <a:r>
              <a:rPr lang="en-US" sz="2000" b="0"/>
              <a:t>SwetsWise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2895600" y="1828800"/>
            <a:ext cx="38862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6213" indent="-176213">
              <a:spcBef>
                <a:spcPct val="60000"/>
              </a:spcBef>
              <a:buFontTx/>
              <a:buChar char="•"/>
            </a:pPr>
            <a:r>
              <a:rPr lang="en-US" sz="2000" b="0"/>
              <a:t>BioMed Central</a:t>
            </a:r>
          </a:p>
          <a:p>
            <a:pPr marL="176213" indent="-176213">
              <a:spcBef>
                <a:spcPct val="60000"/>
              </a:spcBef>
              <a:buFontTx/>
              <a:buChar char="•"/>
            </a:pPr>
            <a:r>
              <a:rPr lang="en-US" sz="2000" b="0"/>
              <a:t>Hindawi</a:t>
            </a:r>
          </a:p>
          <a:p>
            <a:pPr marL="176213" indent="-176213">
              <a:spcBef>
                <a:spcPct val="60000"/>
              </a:spcBef>
              <a:buFontTx/>
              <a:buChar char="•"/>
            </a:pPr>
            <a:r>
              <a:rPr lang="en-US" sz="2000" b="0"/>
              <a:t>Internet Scientific</a:t>
            </a:r>
          </a:p>
          <a:p>
            <a:pPr marL="176213" indent="-176213">
              <a:spcBef>
                <a:spcPct val="60000"/>
              </a:spcBef>
              <a:buFontTx/>
              <a:buChar char="•"/>
            </a:pPr>
            <a:r>
              <a:rPr lang="en-US" sz="2000" b="0"/>
              <a:t>Medknow Publications</a:t>
            </a:r>
          </a:p>
          <a:p>
            <a:pPr marL="176213" indent="-176213">
              <a:spcBef>
                <a:spcPct val="60000"/>
              </a:spcBef>
              <a:buFontTx/>
              <a:buChar char="•"/>
            </a:pPr>
            <a:r>
              <a:rPr lang="en-US" sz="2000" b="0"/>
              <a:t>PLoS (Public Library of Science)</a:t>
            </a:r>
          </a:p>
          <a:p>
            <a:pPr marL="176213" indent="-176213">
              <a:spcBef>
                <a:spcPct val="60000"/>
              </a:spcBef>
              <a:buFontTx/>
              <a:buChar char="•"/>
            </a:pPr>
            <a:r>
              <a:rPr lang="en-US" sz="2000" b="0"/>
              <a:t>Scholarly Exchange</a:t>
            </a:r>
          </a:p>
          <a:p>
            <a:pPr marL="176213" indent="-176213">
              <a:spcBef>
                <a:spcPct val="60000"/>
              </a:spcBef>
              <a:buFontTx/>
              <a:buChar char="•"/>
            </a:pPr>
            <a:r>
              <a:rPr lang="en-US" sz="2000" b="0"/>
              <a:t>Many others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1219200"/>
            <a:ext cx="7772400" cy="762000"/>
          </a:xfrm>
          <a:noFill/>
        </p:spPr>
        <p:txBody>
          <a:bodyPr/>
          <a:lstStyle/>
          <a:p>
            <a:pPr eaLnBrk="1" hangingPunct="1"/>
            <a:r>
              <a:rPr lang="en-US" dirty="0" err="1" smtClean="0"/>
              <a:t>Revistas</a:t>
            </a:r>
            <a:r>
              <a:rPr lang="en-US" dirty="0" smtClean="0"/>
              <a:t>  open access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3048000" y="1828800"/>
            <a:ext cx="3200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6213" indent="-176213">
              <a:spcBef>
                <a:spcPct val="60000"/>
              </a:spcBef>
              <a:buFontTx/>
              <a:buChar char="•"/>
            </a:pPr>
            <a:r>
              <a:rPr lang="en-US" sz="2000" b="0" dirty="0"/>
              <a:t>ATLA Religion Database with </a:t>
            </a:r>
            <a:r>
              <a:rPr lang="en-US" sz="2000" b="0" dirty="0" err="1"/>
              <a:t>ATLASerials</a:t>
            </a:r>
            <a:endParaRPr lang="en-US" sz="2000" b="0" dirty="0"/>
          </a:p>
          <a:p>
            <a:pPr marL="176213" indent="-176213">
              <a:spcBef>
                <a:spcPct val="60000"/>
              </a:spcBef>
              <a:buFontTx/>
              <a:buChar char="•"/>
            </a:pPr>
            <a:r>
              <a:rPr lang="en-US" sz="2000" b="0" dirty="0"/>
              <a:t>Hein Online</a:t>
            </a:r>
          </a:p>
          <a:p>
            <a:pPr marL="176213" indent="-176213">
              <a:spcBef>
                <a:spcPct val="60000"/>
              </a:spcBef>
              <a:buFontTx/>
              <a:buChar char="•"/>
            </a:pPr>
            <a:r>
              <a:rPr lang="en-US" sz="2000" b="0" dirty="0"/>
              <a:t>JSTOR</a:t>
            </a:r>
          </a:p>
          <a:p>
            <a:pPr marL="176213" indent="-176213">
              <a:spcBef>
                <a:spcPct val="60000"/>
              </a:spcBef>
              <a:buFontTx/>
              <a:buChar char="•"/>
            </a:pPr>
            <a:r>
              <a:rPr lang="en-US" sz="2000" b="0" dirty="0"/>
              <a:t>PEP Archive</a:t>
            </a:r>
          </a:p>
          <a:p>
            <a:pPr marL="176213" indent="-176213">
              <a:spcBef>
                <a:spcPct val="60000"/>
              </a:spcBef>
              <a:buFontTx/>
              <a:buChar char="•"/>
            </a:pPr>
            <a:r>
              <a:rPr lang="en-US" sz="2000" b="0" dirty="0" err="1" smtClean="0"/>
              <a:t>Acceso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directo</a:t>
            </a:r>
            <a:r>
              <a:rPr lang="en-US" sz="2000" b="0" dirty="0" smtClean="0"/>
              <a:t> a </a:t>
            </a:r>
            <a:r>
              <a:rPr lang="en-US" sz="2000" b="0" dirty="0" err="1" smtClean="0"/>
              <a:t>retrospectivos</a:t>
            </a:r>
            <a:r>
              <a:rPr lang="en-US" sz="2000" b="0" dirty="0" smtClean="0"/>
              <a:t> via </a:t>
            </a:r>
            <a:r>
              <a:rPr lang="en-US" sz="2000" b="0" dirty="0" err="1" smtClean="0"/>
              <a:t>editores</a:t>
            </a:r>
            <a:r>
              <a:rPr lang="en-US" sz="2000" b="0" dirty="0" smtClean="0"/>
              <a:t>.</a:t>
            </a:r>
            <a:endParaRPr lang="en-US" sz="2000" b="0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1219200"/>
            <a:ext cx="7772400" cy="762000"/>
          </a:xfrm>
          <a:noFill/>
        </p:spPr>
        <p:txBody>
          <a:bodyPr/>
          <a:lstStyle/>
          <a:p>
            <a:pPr eaLnBrk="1" hangingPunct="1"/>
            <a:r>
              <a:rPr lang="en-US" dirty="0" err="1" smtClean="0"/>
              <a:t>Revistas</a:t>
            </a:r>
            <a:r>
              <a:rPr lang="en-US" dirty="0" smtClean="0"/>
              <a:t> en Archive Services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err="1" smtClean="0"/>
              <a:t>Revistas</a:t>
            </a:r>
            <a:r>
              <a:rPr lang="en-US" dirty="0" smtClean="0"/>
              <a:t> en Bases de </a:t>
            </a:r>
            <a:r>
              <a:rPr lang="en-US" dirty="0" err="1" smtClean="0"/>
              <a:t>Datos</a:t>
            </a:r>
            <a:r>
              <a:rPr lang="en-US" dirty="0" smtClean="0"/>
              <a:t> Cover-to-cover</a:t>
            </a:r>
            <a:br>
              <a:rPr lang="en-US" dirty="0" smtClean="0"/>
            </a:br>
            <a:r>
              <a:rPr lang="en-US" dirty="0" smtClean="0"/>
              <a:t> Full Text (</a:t>
            </a:r>
            <a:r>
              <a:rPr lang="en-US" dirty="0" err="1" smtClean="0"/>
              <a:t>colecciones</a:t>
            </a:r>
            <a:r>
              <a:rPr lang="en-US" dirty="0" smtClean="0"/>
              <a:t> de </a:t>
            </a:r>
            <a:r>
              <a:rPr lang="en-US" dirty="0" err="1" smtClean="0"/>
              <a:t>agregadores</a:t>
            </a:r>
            <a:r>
              <a:rPr lang="en-US" dirty="0" smtClean="0"/>
              <a:t>)</a:t>
            </a: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914400" y="2208213"/>
            <a:ext cx="3810000" cy="365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6213" indent="-176213">
              <a:spcBef>
                <a:spcPct val="20000"/>
              </a:spcBef>
              <a:buFontTx/>
              <a:buChar char="•"/>
            </a:pPr>
            <a:r>
              <a:rPr lang="en-US" sz="2200" b="0"/>
              <a:t>EBSCO Publishing</a:t>
            </a:r>
          </a:p>
          <a:p>
            <a:pPr marL="681038" lvl="1" indent="-223838">
              <a:spcBef>
                <a:spcPct val="20000"/>
              </a:spcBef>
              <a:buFontTx/>
              <a:buChar char="–"/>
            </a:pPr>
            <a:r>
              <a:rPr lang="en-US" sz="2000" b="0"/>
              <a:t>via EBSCO</a:t>
            </a:r>
            <a:r>
              <a:rPr lang="en-US" sz="2000" b="0" i="1"/>
              <a:t>host</a:t>
            </a:r>
          </a:p>
          <a:p>
            <a:pPr marL="176213" indent="-176213">
              <a:spcBef>
                <a:spcPct val="60000"/>
              </a:spcBef>
              <a:buFontTx/>
              <a:buChar char="•"/>
            </a:pPr>
            <a:r>
              <a:rPr lang="en-US" sz="2200" b="0"/>
              <a:t>Gale</a:t>
            </a:r>
          </a:p>
          <a:p>
            <a:pPr marL="681038" lvl="1" indent="-223838">
              <a:spcBef>
                <a:spcPct val="20000"/>
              </a:spcBef>
              <a:buFontTx/>
              <a:buChar char="–"/>
            </a:pPr>
            <a:r>
              <a:rPr lang="en-US" sz="2000" b="0"/>
              <a:t>via Dialog</a:t>
            </a:r>
          </a:p>
          <a:p>
            <a:pPr marL="681038" lvl="1" indent="-223838">
              <a:spcBef>
                <a:spcPct val="20000"/>
              </a:spcBef>
              <a:buFontTx/>
              <a:buChar char="–"/>
            </a:pPr>
            <a:r>
              <a:rPr lang="en-US" sz="2000" b="0"/>
              <a:t>via FindArticles.com (free)</a:t>
            </a:r>
          </a:p>
          <a:p>
            <a:pPr marL="681038" lvl="1" indent="-223838">
              <a:spcBef>
                <a:spcPct val="20000"/>
              </a:spcBef>
              <a:buFontTx/>
              <a:buChar char="–"/>
            </a:pPr>
            <a:r>
              <a:rPr lang="en-US" sz="2000" b="0"/>
              <a:t>via PowerSearch</a:t>
            </a:r>
          </a:p>
        </p:txBody>
      </p:sp>
      <p:sp>
        <p:nvSpPr>
          <p:cNvPr id="8196" name="Rectangle 5"/>
          <p:cNvSpPr>
            <a:spLocks noChangeArrowheads="1"/>
          </p:cNvSpPr>
          <p:nvPr/>
        </p:nvSpPr>
        <p:spPr bwMode="auto">
          <a:xfrm>
            <a:off x="5029200" y="2208213"/>
            <a:ext cx="3276600" cy="365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6213" indent="-176213">
              <a:spcBef>
                <a:spcPct val="60000"/>
              </a:spcBef>
              <a:buFontTx/>
              <a:buChar char="•"/>
            </a:pPr>
            <a:r>
              <a:rPr lang="en-US" sz="2200" b="0" dirty="0" err="1"/>
              <a:t>ProQuest</a:t>
            </a:r>
            <a:endParaRPr lang="en-US" sz="2200" b="0" dirty="0"/>
          </a:p>
          <a:p>
            <a:pPr marL="681038" lvl="1" indent="-223838">
              <a:spcBef>
                <a:spcPct val="20000"/>
              </a:spcBef>
              <a:buFontTx/>
              <a:buChar char="–"/>
            </a:pPr>
            <a:r>
              <a:rPr lang="en-US" sz="2000" b="0" dirty="0"/>
              <a:t>via Dialog</a:t>
            </a:r>
          </a:p>
          <a:p>
            <a:pPr marL="681038" lvl="1" indent="-223838">
              <a:spcBef>
                <a:spcPct val="20000"/>
              </a:spcBef>
              <a:buFontTx/>
              <a:buChar char="–"/>
            </a:pPr>
            <a:r>
              <a:rPr lang="en-US" sz="2000" b="0" dirty="0"/>
              <a:t>via Factiva</a:t>
            </a:r>
          </a:p>
          <a:p>
            <a:pPr marL="681038" lvl="1" indent="-223838">
              <a:spcBef>
                <a:spcPct val="20000"/>
              </a:spcBef>
              <a:buFontTx/>
              <a:buChar char="–"/>
            </a:pPr>
            <a:r>
              <a:rPr lang="en-US" sz="2000" b="0" dirty="0"/>
              <a:t>via OCLC </a:t>
            </a:r>
            <a:r>
              <a:rPr lang="en-US" sz="2000" b="0" dirty="0" err="1"/>
              <a:t>FirstSearch</a:t>
            </a:r>
            <a:endParaRPr lang="en-US" sz="2000" b="0" dirty="0"/>
          </a:p>
          <a:p>
            <a:pPr marL="681038" lvl="1" indent="-223838">
              <a:spcBef>
                <a:spcPct val="20000"/>
              </a:spcBef>
              <a:buFontTx/>
              <a:buChar char="–"/>
            </a:pPr>
            <a:r>
              <a:rPr lang="en-US" sz="2000" b="0" dirty="0"/>
              <a:t>via </a:t>
            </a:r>
            <a:r>
              <a:rPr lang="en-US" sz="2000" b="0" dirty="0" err="1"/>
              <a:t>ProQuest</a:t>
            </a:r>
            <a:r>
              <a:rPr lang="en-US" sz="2000" b="0" dirty="0"/>
              <a:t> </a:t>
            </a:r>
          </a:p>
          <a:p>
            <a:pPr marL="176213" indent="-176213">
              <a:spcBef>
                <a:spcPct val="60000"/>
              </a:spcBef>
              <a:buFontTx/>
              <a:buChar char="•"/>
            </a:pPr>
            <a:r>
              <a:rPr lang="en-US" sz="2200" b="0" dirty="0"/>
              <a:t>Wilson</a:t>
            </a:r>
          </a:p>
          <a:p>
            <a:pPr marL="681038" lvl="1" indent="-223838">
              <a:spcBef>
                <a:spcPct val="20000"/>
              </a:spcBef>
              <a:buFontTx/>
              <a:buChar char="–"/>
            </a:pPr>
            <a:r>
              <a:rPr lang="en-US" sz="2000" b="0" dirty="0" err="1" smtClean="0"/>
              <a:t>ahora</a:t>
            </a:r>
            <a:r>
              <a:rPr lang="en-US" sz="2000" b="0" dirty="0" smtClean="0"/>
              <a:t> via </a:t>
            </a:r>
            <a:r>
              <a:rPr lang="en-US" sz="2000" b="0" dirty="0" err="1" smtClean="0"/>
              <a:t>EBSCOhost</a:t>
            </a:r>
            <a:endParaRPr lang="en-US" sz="2000" b="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err="1" smtClean="0"/>
              <a:t>Revistas</a:t>
            </a:r>
            <a:r>
              <a:rPr lang="en-US" dirty="0" smtClean="0"/>
              <a:t> en Bases de </a:t>
            </a:r>
            <a:r>
              <a:rPr lang="en-US" dirty="0" err="1" smtClean="0"/>
              <a:t>Datos</a:t>
            </a:r>
            <a:r>
              <a:rPr lang="en-US" dirty="0" smtClean="0"/>
              <a:t> Full Text  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err="1" smtClean="0"/>
              <a:t>colecciones</a:t>
            </a:r>
            <a:r>
              <a:rPr lang="en-US" dirty="0" smtClean="0"/>
              <a:t> de </a:t>
            </a:r>
            <a:r>
              <a:rPr lang="en-US" dirty="0" err="1" smtClean="0"/>
              <a:t>agregadores</a:t>
            </a:r>
            <a:r>
              <a:rPr lang="en-US" dirty="0" smtClean="0"/>
              <a:t>)</a:t>
            </a: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3124200" y="2208213"/>
            <a:ext cx="2971800" cy="365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6213" indent="-176213">
              <a:spcBef>
                <a:spcPct val="60000"/>
              </a:spcBef>
              <a:buFontTx/>
              <a:buChar char="•"/>
            </a:pPr>
            <a:r>
              <a:rPr lang="en-US" sz="2200" b="0"/>
              <a:t>Factiva</a:t>
            </a:r>
          </a:p>
          <a:p>
            <a:pPr marL="176213" indent="-176213">
              <a:spcBef>
                <a:spcPct val="60000"/>
              </a:spcBef>
              <a:buFontTx/>
              <a:buChar char="•"/>
            </a:pPr>
            <a:r>
              <a:rPr lang="en-US" sz="2200" b="0"/>
              <a:t>LexisNexis Academic</a:t>
            </a:r>
          </a:p>
          <a:p>
            <a:pPr marL="176213" indent="-176213">
              <a:spcBef>
                <a:spcPct val="60000"/>
              </a:spcBef>
              <a:buFontTx/>
              <a:buChar char="•"/>
            </a:pPr>
            <a:r>
              <a:rPr lang="en-US" sz="2200" b="0"/>
              <a:t>SIRS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19200"/>
            <a:ext cx="9144000" cy="1143000"/>
          </a:xfrm>
          <a:noFill/>
        </p:spPr>
        <p:txBody>
          <a:bodyPr/>
          <a:lstStyle/>
          <a:p>
            <a:pPr eaLnBrk="1" hangingPunct="1"/>
            <a:r>
              <a:rPr lang="es-ES" dirty="0" smtClean="0"/>
              <a:t>La forma más actual y más estable de acceso a revistas</a:t>
            </a:r>
            <a:br>
              <a:rPr lang="es-ES" dirty="0" smtClean="0"/>
            </a:br>
            <a:r>
              <a:rPr lang="es-ES" dirty="0" smtClean="0"/>
              <a:t> en línea es a través del pago de suscripciones.</a:t>
            </a:r>
            <a:br>
              <a:rPr lang="es-ES" dirty="0" smtClean="0"/>
            </a:br>
            <a:r>
              <a:rPr lang="es-ES" dirty="0" smtClean="0"/>
              <a:t>Sin embargo, este modelo tiene sus limitaciones:</a:t>
            </a:r>
            <a:endParaRPr lang="en-US" dirty="0" smtClean="0"/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1295400" y="2514600"/>
            <a:ext cx="6781800" cy="381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6213" indent="-176213">
              <a:spcBef>
                <a:spcPct val="60000"/>
              </a:spcBef>
              <a:buFontTx/>
              <a:buChar char="•"/>
            </a:pPr>
            <a:r>
              <a:rPr lang="es-ES" dirty="0" smtClean="0"/>
              <a:t>Es el modelo más caro y el aumento de los precios están superando a los aumentos en los presupuestos de las bibliotecas.</a:t>
            </a:r>
          </a:p>
          <a:p>
            <a:pPr marL="176213" indent="-176213">
              <a:spcBef>
                <a:spcPct val="60000"/>
              </a:spcBef>
              <a:buFontTx/>
              <a:buChar char="•"/>
            </a:pPr>
            <a:r>
              <a:rPr lang="es-ES" dirty="0" smtClean="0"/>
              <a:t>Muchas revistas no tienen una institución “</a:t>
            </a:r>
            <a:r>
              <a:rPr lang="es-ES" dirty="0" err="1" smtClean="0"/>
              <a:t>fisica</a:t>
            </a:r>
            <a:r>
              <a:rPr lang="es-ES" dirty="0" smtClean="0"/>
              <a:t> de acceso”, pero se ofrece su acceso a través de otro modelo, es decir, </a:t>
            </a:r>
            <a:r>
              <a:rPr lang="es-ES" dirty="0" smtClean="0"/>
              <a:t> </a:t>
            </a:r>
            <a:r>
              <a:rPr lang="es-ES" dirty="0" smtClean="0"/>
              <a:t>cubierta de principio a fin </a:t>
            </a:r>
            <a:r>
              <a:rPr lang="es-ES" dirty="0" smtClean="0"/>
              <a:t>del </a:t>
            </a:r>
            <a:r>
              <a:rPr lang="es-ES" dirty="0" smtClean="0"/>
              <a:t>texto completo en bases de datos, por ejemplo:</a:t>
            </a:r>
          </a:p>
          <a:p>
            <a:pPr marL="176213" indent="-176213">
              <a:spcBef>
                <a:spcPct val="60000"/>
              </a:spcBef>
              <a:buFontTx/>
              <a:buChar char="•"/>
            </a:pPr>
            <a:r>
              <a:rPr lang="es-ES" dirty="0" smtClean="0"/>
              <a:t>Harvard Business </a:t>
            </a:r>
            <a:r>
              <a:rPr lang="es-ES" dirty="0" err="1" smtClean="0"/>
              <a:t>Review</a:t>
            </a:r>
            <a:r>
              <a:rPr lang="es-ES" dirty="0" smtClean="0"/>
              <a:t>, California Management </a:t>
            </a:r>
            <a:r>
              <a:rPr lang="es-ES" dirty="0" err="1" smtClean="0"/>
              <a:t>Review</a:t>
            </a:r>
            <a:r>
              <a:rPr lang="es-ES" dirty="0" smtClean="0"/>
              <a:t> y otras revistas de negocios muy importantes están a disposición de las instituciones sólo a través de Business </a:t>
            </a:r>
            <a:r>
              <a:rPr lang="es-ES" dirty="0" err="1" smtClean="0"/>
              <a:t>Source</a:t>
            </a:r>
            <a:r>
              <a:rPr lang="es-ES" dirty="0" smtClean="0"/>
              <a:t> (</a:t>
            </a:r>
            <a:r>
              <a:rPr lang="es-ES" dirty="0" err="1" smtClean="0"/>
              <a:t>EBSCOhost</a:t>
            </a:r>
            <a:r>
              <a:rPr lang="es-ES" dirty="0" smtClean="0"/>
              <a:t>)</a:t>
            </a:r>
          </a:p>
          <a:p>
            <a:pPr marL="176213" indent="-176213">
              <a:spcBef>
                <a:spcPct val="60000"/>
              </a:spcBef>
              <a:buFontTx/>
              <a:buChar char="•"/>
            </a:pPr>
            <a:r>
              <a:rPr lang="es-ES" dirty="0" err="1" smtClean="0"/>
              <a:t>The</a:t>
            </a:r>
            <a:r>
              <a:rPr lang="es-ES" dirty="0" smtClean="0"/>
              <a:t> Paris </a:t>
            </a:r>
            <a:r>
              <a:rPr lang="es-ES" dirty="0" err="1" smtClean="0"/>
              <a:t>Review</a:t>
            </a:r>
            <a:r>
              <a:rPr lang="es-ES" dirty="0" smtClean="0"/>
              <a:t> y otras revistas de humanidades están disponibles sólo a través de </a:t>
            </a:r>
            <a:r>
              <a:rPr lang="es-ES" dirty="0" smtClean="0"/>
              <a:t>la base de datos </a:t>
            </a:r>
            <a:r>
              <a:rPr lang="es-ES" dirty="0" smtClean="0"/>
              <a:t> </a:t>
            </a:r>
            <a:r>
              <a:rPr lang="es-ES" dirty="0" err="1" smtClean="0"/>
              <a:t>Humanities</a:t>
            </a:r>
            <a:r>
              <a:rPr lang="es-ES" dirty="0" smtClean="0"/>
              <a:t> </a:t>
            </a:r>
            <a:r>
              <a:rPr lang="es-ES" dirty="0" smtClean="0"/>
              <a:t>International Complete </a:t>
            </a:r>
            <a:r>
              <a:rPr lang="es-ES" dirty="0" smtClean="0"/>
              <a:t>(</a:t>
            </a:r>
            <a:r>
              <a:rPr lang="es-ES" dirty="0" err="1" smtClean="0"/>
              <a:t>EBSCOhost</a:t>
            </a:r>
            <a:r>
              <a:rPr lang="es-ES" dirty="0" smtClean="0"/>
              <a:t>)</a:t>
            </a:r>
            <a:br>
              <a:rPr lang="es-ES" dirty="0" smtClean="0"/>
            </a:br>
            <a:r>
              <a:rPr lang="es-ES" dirty="0" smtClean="0"/>
              <a:t>Etc.</a:t>
            </a:r>
          </a:p>
          <a:p>
            <a:pPr marL="176213" indent="-176213">
              <a:spcBef>
                <a:spcPct val="60000"/>
              </a:spcBef>
            </a:pP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 </a:t>
            </a:r>
            <a:br>
              <a:rPr lang="es-ES" dirty="0" smtClean="0"/>
            </a:br>
            <a:endParaRPr lang="en-US" b="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9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9999FF"/>
      </a:hlink>
      <a:folHlink>
        <a:srgbClr val="9999FF"/>
      </a:folHlink>
    </a:clrScheme>
    <a:fontScheme name="Default Design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96969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9999FF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LongProperties xmlns="http://schemas.microsoft.com/office/2006/metadata/longProperties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D34B630FFA53245B411A657E2B120A6" ma:contentTypeVersion="11" ma:contentTypeDescription="Create a new document." ma:contentTypeScope="" ma:versionID="a2a7650dd3e945d73bb5a7accc10b011">
  <xsd:schema xmlns:xsd="http://www.w3.org/2001/XMLSchema" xmlns:p="http://schemas.microsoft.com/office/2006/metadata/properties" xmlns:ns2="5f255bb2-3992-4ef0-aeca-1e379827fd79" targetNamespace="http://schemas.microsoft.com/office/2006/metadata/properties" ma:root="true" ma:fieldsID="4fe5f14e86356864c3b6e52787e11fcd" ns2:_="">
    <xsd:import namespace="5f255bb2-3992-4ef0-aeca-1e379827fd79"/>
    <xsd:element name="properties">
      <xsd:complexType>
        <xsd:sequence>
          <xsd:element name="documentManagement">
            <xsd:complexType>
              <xsd:all>
                <xsd:element ref="ns2:LastUpdate" minOccurs="0"/>
                <xsd:element ref="ns2:Notes1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5f255bb2-3992-4ef0-aeca-1e379827fd79" elementFormDefault="qualified">
    <xsd:import namespace="http://schemas.microsoft.com/office/2006/documentManagement/types"/>
    <xsd:element name="LastUpdate" ma:index="2" nillable="true" ma:displayName="Last Update" ma:default="[today]" ma:format="DateOnly" ma:internalName="LastUpdate">
      <xsd:simpleType>
        <xsd:restriction base="dms:DateTime"/>
      </xsd:simpleType>
    </xsd:element>
    <xsd:element name="Notes1" ma:index="9" nillable="true" ma:displayName="Notes" ma:description="Specific notes regarding the PPT results per management. Must include initials and date of Note." ma:internalName="Notes1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Content Type" ma:readOnly="tru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>
  <documentManagement>
    <LastUpdate xmlns="5f255bb2-3992-4ef0-aeca-1e379827fd79">2012-03-01T22:00:00+00:00</LastUpdate>
    <Notes1 xmlns="5f255bb2-3992-4ef0-aeca-1e379827fd79" xsi:nil="true"/>
  </documentManagement>
</p:properties>
</file>

<file path=customXml/itemProps1.xml><?xml version="1.0" encoding="utf-8"?>
<ds:datastoreItem xmlns:ds="http://schemas.openxmlformats.org/officeDocument/2006/customXml" ds:itemID="{89D787E0-5E66-4E12-A864-560653E8F6E0}">
  <ds:schemaRefs>
    <ds:schemaRef ds:uri="http://schemas.microsoft.com/office/2006/metadata/longProperties"/>
  </ds:schemaRefs>
</ds:datastoreItem>
</file>

<file path=customXml/itemProps2.xml><?xml version="1.0" encoding="utf-8"?>
<ds:datastoreItem xmlns:ds="http://schemas.openxmlformats.org/officeDocument/2006/customXml" ds:itemID="{914C0FAF-34D2-4AEF-9473-5F64C168C40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f255bb2-3992-4ef0-aeca-1e379827fd79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315DE416-46C0-42AD-ABC4-0A38C664E336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870C995E-F693-4A4B-8958-11E9372675FF}">
  <ds:schemaRefs>
    <ds:schemaRef ds:uri="http://schemas.microsoft.com/office/2006/documentManagement/types"/>
    <ds:schemaRef ds:uri="http://purl.org/dc/elements/1.1/"/>
    <ds:schemaRef ds:uri="http://purl.org/dc/terms/"/>
    <ds:schemaRef ds:uri="http://purl.org/dc/dcmitype/"/>
    <ds:schemaRef ds:uri="http://www.w3.org/XML/1998/namespace"/>
    <ds:schemaRef ds:uri="http://schemas.microsoft.com/office/2006/metadata/properties"/>
    <ds:schemaRef ds:uri="5f255bb2-3992-4ef0-aeca-1e379827fd79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7527</TotalTime>
  <Words>1204</Words>
  <Application>Microsoft Office PowerPoint</Application>
  <PresentationFormat>On-screen Show (4:3)</PresentationFormat>
  <Paragraphs>185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Default Design</vt:lpstr>
      <vt:lpstr>Slide 1</vt:lpstr>
      <vt:lpstr>Situacion/Marco  </vt:lpstr>
      <vt:lpstr>Revistas electrónicas compradas  a través de paquetes de editores, ejemplo: </vt:lpstr>
      <vt:lpstr>Revistas electrónicas compradas  a traves de agentes/intermediarios, ejemplo: </vt:lpstr>
      <vt:lpstr>Revistas  open access</vt:lpstr>
      <vt:lpstr>Revistas en Archive Services </vt:lpstr>
      <vt:lpstr>Revistas en Bases de Datos Cover-to-cover  Full Text (colecciones de agregadores)</vt:lpstr>
      <vt:lpstr>Revistas en Bases de Datos Full Text   (colecciones de agregadores)</vt:lpstr>
      <vt:lpstr>La forma más actual y más estable de acceso a revistas  en línea es a través del pago de suscripciones. Sin embargo, este modelo tiene sus limitaciones:</vt:lpstr>
      <vt:lpstr>La forma más actual y más estable de acceso a revistas  en línea es a través del pago de suscripciones. Sin embargo, este modelo tiene sus limitaciones:</vt:lpstr>
      <vt:lpstr>Ninguna biblioteca puede tener una  colección completa confiando enteramente en  suscripciones de revistas electrónicas </vt:lpstr>
      <vt:lpstr>Open Access Ventajas/Desventajas (1) </vt:lpstr>
      <vt:lpstr>Open Access Ventajas/Desventajas (2) </vt:lpstr>
      <vt:lpstr>Los Archive Services</vt:lpstr>
      <vt:lpstr>Archive Services Ventajas/Desventajas (1)   </vt:lpstr>
      <vt:lpstr>Range of Moving Walls in JSTOR</vt:lpstr>
      <vt:lpstr>Archive Services Ventajas/Desventajas (2)</vt:lpstr>
      <vt:lpstr>Journal Archives via  Cover-to-Cover Full-Text Databases</vt:lpstr>
      <vt:lpstr>JSTOR business journals vs. EBSCO’s Business Source Complete</vt:lpstr>
      <vt:lpstr>JSTOR sociology journals vs. EBSCO’s SocINDEX with Full Text</vt:lpstr>
      <vt:lpstr>El principal valor de las  Cover-to-Cover Full-Text Databases</vt:lpstr>
      <vt:lpstr>Slide 22</vt:lpstr>
    </vt:vector>
  </TitlesOfParts>
  <Company>EBSCO Publishing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Accessing Journals</dc:title>
  <dc:creator>EBSCO Publishing</dc:creator>
  <cp:lastModifiedBy>Jose Luis Magan</cp:lastModifiedBy>
  <cp:revision>680</cp:revision>
  <cp:lastPrinted>2006-06-08T20:56:29Z</cp:lastPrinted>
  <dcterms:created xsi:type="dcterms:W3CDTF">2003-11-13T13:57:44Z</dcterms:created>
  <dcterms:modified xsi:type="dcterms:W3CDTF">2012-05-08T08:05:20Z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lpwstr>22700.0000000000</vt:lpwstr>
  </property>
  <property fmtid="{D5CDD505-2E9C-101B-9397-08002B2CF9AE}" pid="3" name="UpdateFrequency">
    <vt:lpwstr>Bi-Annually</vt:lpwstr>
  </property>
  <property fmtid="{D5CDD505-2E9C-101B-9397-08002B2CF9AE}" pid="4" name="PPTCode">
    <vt:lpwstr>AJRLS</vt:lpwstr>
  </property>
  <property fmtid="{D5CDD505-2E9C-101B-9397-08002B2CF9AE}" pid="5" name="UpdateReason">
    <vt:lpwstr>Scheduled update</vt:lpwstr>
  </property>
  <property fmtid="{D5CDD505-2E9C-101B-9397-08002B2CF9AE}" pid="6" name="UpdateStatus">
    <vt:lpwstr>Not Started</vt:lpwstr>
  </property>
  <property fmtid="{D5CDD505-2E9C-101B-9397-08002B2CF9AE}" pid="7" name="Notes0">
    <vt:lpwstr>Update all JSTOR charts and then send PPT to Scott for review and updates.</vt:lpwstr>
  </property>
  <property fmtid="{D5CDD505-2E9C-101B-9397-08002B2CF9AE}" pid="8" name="Priority">
    <vt:lpwstr>Medium</vt:lpwstr>
  </property>
  <property fmtid="{D5CDD505-2E9C-101B-9397-08002B2CF9AE}" pid="9" name="NextUpdate">
    <vt:lpwstr>2011-08-15T00:00:00Z</vt:lpwstr>
  </property>
  <property fmtid="{D5CDD505-2E9C-101B-9397-08002B2CF9AE}" pid="10" name="AssignedTo">
    <vt:lpwstr>1621</vt:lpwstr>
  </property>
  <property fmtid="{D5CDD505-2E9C-101B-9397-08002B2CF9AE}" pid="11" name="display_urn:schemas-microsoft-com:office:office#AssignedTo">
    <vt:lpwstr>Amy Justason</vt:lpwstr>
  </property>
  <property fmtid="{D5CDD505-2E9C-101B-9397-08002B2CF9AE}" pid="12" name="ContentType">
    <vt:lpwstr>Document</vt:lpwstr>
  </property>
</Properties>
</file>