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60" r:id="rId3"/>
    <p:sldId id="261" r:id="rId4"/>
    <p:sldId id="273" r:id="rId5"/>
    <p:sldId id="262" r:id="rId6"/>
    <p:sldId id="275" r:id="rId7"/>
    <p:sldId id="267" r:id="rId8"/>
    <p:sldId id="266" r:id="rId9"/>
    <p:sldId id="269" r:id="rId10"/>
    <p:sldId id="270" r:id="rId11"/>
    <p:sldId id="276" r:id="rId12"/>
    <p:sldId id="271" r:id="rId13"/>
    <p:sldId id="272" r:id="rId14"/>
    <p:sldId id="264" r:id="rId15"/>
    <p:sldId id="265" r:id="rId16"/>
    <p:sldId id="274" r:id="rId17"/>
  </p:sldIdLst>
  <p:sldSz cx="9906000" cy="6858000" type="A4"/>
  <p:notesSz cx="6858000" cy="9144000"/>
  <p:defaultTextStyle>
    <a:defPPr>
      <a:defRPr lang="es-P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C6635D-1DED-17C2-CC4B-C6038B52BAE9}" v="3" dt="2024-04-29T18:14:58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066" y="5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a Zeta de Pozo" userId="S::rosa.zeta@udep.edu.pe::869cb9ab-46bf-4889-81ae-9a227e7d9f62" providerId="AD" clId="Web-{72C6635D-1DED-17C2-CC4B-C6038B52BAE9}"/>
    <pc:docChg chg="modSld sldOrd">
      <pc:chgData name="Rosa Zeta de Pozo" userId="S::rosa.zeta@udep.edu.pe::869cb9ab-46bf-4889-81ae-9a227e7d9f62" providerId="AD" clId="Web-{72C6635D-1DED-17C2-CC4B-C6038B52BAE9}" dt="2024-04-29T18:15:39.561" v="10" actId="14100"/>
      <pc:docMkLst>
        <pc:docMk/>
      </pc:docMkLst>
      <pc:sldChg chg="modSp ord">
        <pc:chgData name="Rosa Zeta de Pozo" userId="S::rosa.zeta@udep.edu.pe::869cb9ab-46bf-4889-81ae-9a227e7d9f62" providerId="AD" clId="Web-{72C6635D-1DED-17C2-CC4B-C6038B52BAE9}" dt="2024-04-29T18:15:39.561" v="10" actId="14100"/>
        <pc:sldMkLst>
          <pc:docMk/>
          <pc:sldMk cId="0" sldId="276"/>
        </pc:sldMkLst>
        <pc:spChg chg="mod">
          <ac:chgData name="Rosa Zeta de Pozo" userId="S::rosa.zeta@udep.edu.pe::869cb9ab-46bf-4889-81ae-9a227e7d9f62" providerId="AD" clId="Web-{72C6635D-1DED-17C2-CC4B-C6038B52BAE9}" dt="2024-04-29T18:14:58.278" v="7" actId="14100"/>
          <ac:spMkLst>
            <pc:docMk/>
            <pc:sldMk cId="0" sldId="276"/>
            <ac:spMk id="15362" creationId="{345287DF-C0D0-D773-3400-91BDD91915C9}"/>
          </ac:spMkLst>
        </pc:spChg>
        <pc:graphicFrameChg chg="mod">
          <ac:chgData name="Rosa Zeta de Pozo" userId="S::rosa.zeta@udep.edu.pe::869cb9ab-46bf-4889-81ae-9a227e7d9f62" providerId="AD" clId="Web-{72C6635D-1DED-17C2-CC4B-C6038B52BAE9}" dt="2024-04-29T18:15:39.561" v="10" actId="14100"/>
          <ac:graphicFrameMkLst>
            <pc:docMk/>
            <pc:sldMk cId="0" sldId="276"/>
            <ac:graphicFrameMk id="7" creationId="{122E8DAE-6A9E-1062-5F4F-24FFEAEE5E11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BA6F0-D2ED-4FB7-B9E6-294EC216C7F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PE"/>
        </a:p>
      </dgm:t>
    </dgm:pt>
    <dgm:pt modelId="{8A6327E5-06B6-4781-A5C3-DCAF49BF37B4}">
      <dgm:prSet/>
      <dgm:spPr/>
      <dgm:t>
        <a:bodyPr/>
        <a:lstStyle/>
        <a:p>
          <a:r>
            <a:rPr lang="es-ES"/>
            <a:t>Independencia editorial </a:t>
          </a:r>
          <a:endParaRPr lang="es-PE"/>
        </a:p>
      </dgm:t>
    </dgm:pt>
    <dgm:pt modelId="{0EAE56A6-8DB9-4911-9A7D-629C78C77539}" type="parTrans" cxnId="{08CA0D79-3AC9-4E99-BB6F-0B7575601ACD}">
      <dgm:prSet/>
      <dgm:spPr/>
      <dgm:t>
        <a:bodyPr/>
        <a:lstStyle/>
        <a:p>
          <a:endParaRPr lang="es-PE"/>
        </a:p>
      </dgm:t>
    </dgm:pt>
    <dgm:pt modelId="{0819A71F-6190-4D69-AD48-31A4EBA945C9}" type="sibTrans" cxnId="{08CA0D79-3AC9-4E99-BB6F-0B7575601ACD}">
      <dgm:prSet/>
      <dgm:spPr/>
      <dgm:t>
        <a:bodyPr/>
        <a:lstStyle/>
        <a:p>
          <a:endParaRPr lang="es-PE"/>
        </a:p>
      </dgm:t>
    </dgm:pt>
    <dgm:pt modelId="{0EFDF28A-6C6C-4854-9127-8C2747A1D02E}">
      <dgm:prSet/>
      <dgm:spPr/>
      <dgm:t>
        <a:bodyPr/>
        <a:lstStyle/>
        <a:p>
          <a:r>
            <a:rPr lang="es-ES"/>
            <a:t>Equipo Editorial competente</a:t>
          </a:r>
          <a:endParaRPr lang="es-PE"/>
        </a:p>
      </dgm:t>
    </dgm:pt>
    <dgm:pt modelId="{47CB0FE9-30BD-4009-A7A0-86F1CCD1C323}" type="parTrans" cxnId="{52D2BD6A-D7D6-4383-B5E9-B346E57F4DCA}">
      <dgm:prSet/>
      <dgm:spPr/>
      <dgm:t>
        <a:bodyPr/>
        <a:lstStyle/>
        <a:p>
          <a:endParaRPr lang="es-PE"/>
        </a:p>
      </dgm:t>
    </dgm:pt>
    <dgm:pt modelId="{EC183BA6-BF4A-472F-ABA8-AB526C674457}" type="sibTrans" cxnId="{52D2BD6A-D7D6-4383-B5E9-B346E57F4DCA}">
      <dgm:prSet/>
      <dgm:spPr/>
      <dgm:t>
        <a:bodyPr/>
        <a:lstStyle/>
        <a:p>
          <a:endParaRPr lang="es-PE"/>
        </a:p>
      </dgm:t>
    </dgm:pt>
    <dgm:pt modelId="{35A79106-5410-437C-9C8A-EA2F88987D4D}">
      <dgm:prSet/>
      <dgm:spPr/>
      <dgm:t>
        <a:bodyPr/>
        <a:lstStyle/>
        <a:p>
          <a:r>
            <a:rPr lang="es-ES"/>
            <a:t>Transparencia </a:t>
          </a:r>
          <a:endParaRPr lang="es-PE"/>
        </a:p>
      </dgm:t>
    </dgm:pt>
    <dgm:pt modelId="{A4EC6294-B341-475E-AC2D-FCB35BE502E8}" type="parTrans" cxnId="{43B52701-DB6C-4D70-B6C5-E5C92690C1CA}">
      <dgm:prSet/>
      <dgm:spPr/>
      <dgm:t>
        <a:bodyPr/>
        <a:lstStyle/>
        <a:p>
          <a:endParaRPr lang="es-PE"/>
        </a:p>
      </dgm:t>
    </dgm:pt>
    <dgm:pt modelId="{E9DE8765-3DF1-431F-96D0-72710F69B4B7}" type="sibTrans" cxnId="{43B52701-DB6C-4D70-B6C5-E5C92690C1CA}">
      <dgm:prSet/>
      <dgm:spPr/>
      <dgm:t>
        <a:bodyPr/>
        <a:lstStyle/>
        <a:p>
          <a:endParaRPr lang="es-PE"/>
        </a:p>
      </dgm:t>
    </dgm:pt>
    <dgm:pt modelId="{9055E39C-4445-46B4-8A44-93AA80087F1F}">
      <dgm:prSet/>
      <dgm:spPr/>
      <dgm:t>
        <a:bodyPr/>
        <a:lstStyle/>
        <a:p>
          <a:r>
            <a:rPr lang="es-ES"/>
            <a:t>Ética de Procedimientos</a:t>
          </a:r>
          <a:endParaRPr lang="es-PE"/>
        </a:p>
      </dgm:t>
    </dgm:pt>
    <dgm:pt modelId="{D02B2E05-A3AB-4240-BB78-B6D33BE06C67}" type="parTrans" cxnId="{037300D5-6CF3-4DF8-B1F0-A10F43D4DD97}">
      <dgm:prSet/>
      <dgm:spPr/>
      <dgm:t>
        <a:bodyPr/>
        <a:lstStyle/>
        <a:p>
          <a:endParaRPr lang="es-PE"/>
        </a:p>
      </dgm:t>
    </dgm:pt>
    <dgm:pt modelId="{4C31BA97-9BA3-4B2D-B7EB-4D6542342568}" type="sibTrans" cxnId="{037300D5-6CF3-4DF8-B1F0-A10F43D4DD97}">
      <dgm:prSet/>
      <dgm:spPr/>
      <dgm:t>
        <a:bodyPr/>
        <a:lstStyle/>
        <a:p>
          <a:endParaRPr lang="es-PE"/>
        </a:p>
      </dgm:t>
    </dgm:pt>
    <dgm:pt modelId="{E1912DB6-93EB-45E9-AE1A-1370E661323E}">
      <dgm:prSet/>
      <dgm:spPr/>
      <dgm:t>
        <a:bodyPr/>
        <a:lstStyle/>
        <a:p>
          <a:r>
            <a:rPr lang="es-ES"/>
            <a:t>Formación de todos los actores</a:t>
          </a:r>
          <a:endParaRPr lang="es-PE"/>
        </a:p>
      </dgm:t>
    </dgm:pt>
    <dgm:pt modelId="{C1B3F496-39C8-4685-AEC5-BB02B008B27D}" type="parTrans" cxnId="{A1AECBF6-0B26-4C29-A68C-FBF38CA01562}">
      <dgm:prSet/>
      <dgm:spPr/>
      <dgm:t>
        <a:bodyPr/>
        <a:lstStyle/>
        <a:p>
          <a:endParaRPr lang="es-PE"/>
        </a:p>
      </dgm:t>
    </dgm:pt>
    <dgm:pt modelId="{C7F38001-0BDE-4632-A4A0-6726FCBBC7DE}" type="sibTrans" cxnId="{A1AECBF6-0B26-4C29-A68C-FBF38CA01562}">
      <dgm:prSet/>
      <dgm:spPr/>
      <dgm:t>
        <a:bodyPr/>
        <a:lstStyle/>
        <a:p>
          <a:endParaRPr lang="es-PE"/>
        </a:p>
      </dgm:t>
    </dgm:pt>
    <dgm:pt modelId="{B556022F-C3E0-4510-A47C-3E52E3BBCAA0}">
      <dgm:prSet/>
      <dgm:spPr/>
      <dgm:t>
        <a:bodyPr/>
        <a:lstStyle/>
        <a:p>
          <a:r>
            <a:rPr lang="es-ES"/>
            <a:t>Innovación</a:t>
          </a:r>
          <a:endParaRPr lang="es-PE"/>
        </a:p>
      </dgm:t>
    </dgm:pt>
    <dgm:pt modelId="{7B05C768-C1AF-4BF1-897E-143268B9F935}" type="parTrans" cxnId="{913E36AE-1E97-453F-94EA-FE4314A15F88}">
      <dgm:prSet/>
      <dgm:spPr/>
      <dgm:t>
        <a:bodyPr/>
        <a:lstStyle/>
        <a:p>
          <a:endParaRPr lang="es-PE"/>
        </a:p>
      </dgm:t>
    </dgm:pt>
    <dgm:pt modelId="{7268BEE7-2D73-40B9-BC94-3E97415D427F}" type="sibTrans" cxnId="{913E36AE-1E97-453F-94EA-FE4314A15F88}">
      <dgm:prSet/>
      <dgm:spPr/>
      <dgm:t>
        <a:bodyPr/>
        <a:lstStyle/>
        <a:p>
          <a:endParaRPr lang="es-PE"/>
        </a:p>
      </dgm:t>
    </dgm:pt>
    <dgm:pt modelId="{16C98835-3BCE-4004-81C4-B1B8BBBF08FD}" type="pres">
      <dgm:prSet presAssocID="{CEBBA6F0-D2ED-4FB7-B9E6-294EC216C7F8}" presName="compositeShape" presStyleCnt="0">
        <dgm:presLayoutVars>
          <dgm:chMax val="7"/>
          <dgm:dir/>
          <dgm:resizeHandles val="exact"/>
        </dgm:presLayoutVars>
      </dgm:prSet>
      <dgm:spPr/>
    </dgm:pt>
    <dgm:pt modelId="{C08D1F05-E454-4B58-ABB0-5585388C4CB1}" type="pres">
      <dgm:prSet presAssocID="{8A6327E5-06B6-4781-A5C3-DCAF49BF37B4}" presName="circ1" presStyleLbl="vennNode1" presStyleIdx="0" presStyleCnt="6"/>
      <dgm:spPr/>
    </dgm:pt>
    <dgm:pt modelId="{370CE050-5027-423F-83AA-B151F7A50964}" type="pres">
      <dgm:prSet presAssocID="{8A6327E5-06B6-4781-A5C3-DCAF49BF37B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8C0D65B-D1FB-4FFB-B1C4-8D3544FC8D70}" type="pres">
      <dgm:prSet presAssocID="{0EFDF28A-6C6C-4854-9127-8C2747A1D02E}" presName="circ2" presStyleLbl="vennNode1" presStyleIdx="1" presStyleCnt="6"/>
      <dgm:spPr/>
    </dgm:pt>
    <dgm:pt modelId="{24552A9F-26CA-41C4-AF29-73E1C02D35C8}" type="pres">
      <dgm:prSet presAssocID="{0EFDF28A-6C6C-4854-9127-8C2747A1D02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B9A36E6-CFFA-4446-9C24-079B20AD64ED}" type="pres">
      <dgm:prSet presAssocID="{35A79106-5410-437C-9C8A-EA2F88987D4D}" presName="circ3" presStyleLbl="vennNode1" presStyleIdx="2" presStyleCnt="6"/>
      <dgm:spPr/>
    </dgm:pt>
    <dgm:pt modelId="{DBE09BD4-82D4-4551-97A9-37A2674C4218}" type="pres">
      <dgm:prSet presAssocID="{35A79106-5410-437C-9C8A-EA2F88987D4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D7C0880-49A4-433D-B09C-9D32DA22B411}" type="pres">
      <dgm:prSet presAssocID="{9055E39C-4445-46B4-8A44-93AA80087F1F}" presName="circ4" presStyleLbl="vennNode1" presStyleIdx="3" presStyleCnt="6"/>
      <dgm:spPr/>
    </dgm:pt>
    <dgm:pt modelId="{9BC25509-4154-44FB-A7C0-65607E8E2892}" type="pres">
      <dgm:prSet presAssocID="{9055E39C-4445-46B4-8A44-93AA80087F1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5044DDC-009D-4A22-A272-B2FE867665D9}" type="pres">
      <dgm:prSet presAssocID="{E1912DB6-93EB-45E9-AE1A-1370E661323E}" presName="circ5" presStyleLbl="vennNode1" presStyleIdx="4" presStyleCnt="6"/>
      <dgm:spPr/>
    </dgm:pt>
    <dgm:pt modelId="{56C02619-1BA9-4140-877A-9F9F7158D3FD}" type="pres">
      <dgm:prSet presAssocID="{E1912DB6-93EB-45E9-AE1A-1370E661323E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04A49BB-696B-45AD-A0E1-1D3451558338}" type="pres">
      <dgm:prSet presAssocID="{B556022F-C3E0-4510-A47C-3E52E3BBCAA0}" presName="circ6" presStyleLbl="vennNode1" presStyleIdx="5" presStyleCnt="6"/>
      <dgm:spPr/>
    </dgm:pt>
    <dgm:pt modelId="{778E354B-612F-414C-B48F-3EB371D149A0}" type="pres">
      <dgm:prSet presAssocID="{B556022F-C3E0-4510-A47C-3E52E3BBCAA0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3B52701-DB6C-4D70-B6C5-E5C92690C1CA}" srcId="{CEBBA6F0-D2ED-4FB7-B9E6-294EC216C7F8}" destId="{35A79106-5410-437C-9C8A-EA2F88987D4D}" srcOrd="2" destOrd="0" parTransId="{A4EC6294-B341-475E-AC2D-FCB35BE502E8}" sibTransId="{E9DE8765-3DF1-431F-96D0-72710F69B4B7}"/>
    <dgm:cxn modelId="{F58FCB05-AF5F-428E-9BD6-C665E8CCEF23}" type="presOf" srcId="{8A6327E5-06B6-4781-A5C3-DCAF49BF37B4}" destId="{370CE050-5027-423F-83AA-B151F7A50964}" srcOrd="0" destOrd="0" presId="urn:microsoft.com/office/officeart/2005/8/layout/venn1"/>
    <dgm:cxn modelId="{52D2BD6A-D7D6-4383-B5E9-B346E57F4DCA}" srcId="{CEBBA6F0-D2ED-4FB7-B9E6-294EC216C7F8}" destId="{0EFDF28A-6C6C-4854-9127-8C2747A1D02E}" srcOrd="1" destOrd="0" parTransId="{47CB0FE9-30BD-4009-A7A0-86F1CCD1C323}" sibTransId="{EC183BA6-BF4A-472F-ABA8-AB526C674457}"/>
    <dgm:cxn modelId="{08CA0D79-3AC9-4E99-BB6F-0B7575601ACD}" srcId="{CEBBA6F0-D2ED-4FB7-B9E6-294EC216C7F8}" destId="{8A6327E5-06B6-4781-A5C3-DCAF49BF37B4}" srcOrd="0" destOrd="0" parTransId="{0EAE56A6-8DB9-4911-9A7D-629C78C77539}" sibTransId="{0819A71F-6190-4D69-AD48-31A4EBA945C9}"/>
    <dgm:cxn modelId="{2563958D-6680-4DAA-B8AC-7B788F9A3D6E}" type="presOf" srcId="{0EFDF28A-6C6C-4854-9127-8C2747A1D02E}" destId="{24552A9F-26CA-41C4-AF29-73E1C02D35C8}" srcOrd="0" destOrd="0" presId="urn:microsoft.com/office/officeart/2005/8/layout/venn1"/>
    <dgm:cxn modelId="{5D2397A1-55BF-4DF0-A393-74065AD00F42}" type="presOf" srcId="{9055E39C-4445-46B4-8A44-93AA80087F1F}" destId="{9BC25509-4154-44FB-A7C0-65607E8E2892}" srcOrd="0" destOrd="0" presId="urn:microsoft.com/office/officeart/2005/8/layout/venn1"/>
    <dgm:cxn modelId="{913E36AE-1E97-453F-94EA-FE4314A15F88}" srcId="{CEBBA6F0-D2ED-4FB7-B9E6-294EC216C7F8}" destId="{B556022F-C3E0-4510-A47C-3E52E3BBCAA0}" srcOrd="5" destOrd="0" parTransId="{7B05C768-C1AF-4BF1-897E-143268B9F935}" sibTransId="{7268BEE7-2D73-40B9-BC94-3E97415D427F}"/>
    <dgm:cxn modelId="{CE1878C5-9F15-40E4-A3F1-53985CBA3E15}" type="presOf" srcId="{35A79106-5410-437C-9C8A-EA2F88987D4D}" destId="{DBE09BD4-82D4-4551-97A9-37A2674C4218}" srcOrd="0" destOrd="0" presId="urn:microsoft.com/office/officeart/2005/8/layout/venn1"/>
    <dgm:cxn modelId="{019707D3-5D7B-4DDF-9786-5E6DB27BDDE0}" type="presOf" srcId="{E1912DB6-93EB-45E9-AE1A-1370E661323E}" destId="{56C02619-1BA9-4140-877A-9F9F7158D3FD}" srcOrd="0" destOrd="0" presId="urn:microsoft.com/office/officeart/2005/8/layout/venn1"/>
    <dgm:cxn modelId="{037300D5-6CF3-4DF8-B1F0-A10F43D4DD97}" srcId="{CEBBA6F0-D2ED-4FB7-B9E6-294EC216C7F8}" destId="{9055E39C-4445-46B4-8A44-93AA80087F1F}" srcOrd="3" destOrd="0" parTransId="{D02B2E05-A3AB-4240-BB78-B6D33BE06C67}" sibTransId="{4C31BA97-9BA3-4B2D-B7EB-4D6542342568}"/>
    <dgm:cxn modelId="{2D4F04D5-526F-4BE0-8F8B-3C1562A68CF3}" type="presOf" srcId="{B556022F-C3E0-4510-A47C-3E52E3BBCAA0}" destId="{778E354B-612F-414C-B48F-3EB371D149A0}" srcOrd="0" destOrd="0" presId="urn:microsoft.com/office/officeart/2005/8/layout/venn1"/>
    <dgm:cxn modelId="{A1AECBF6-0B26-4C29-A68C-FBF38CA01562}" srcId="{CEBBA6F0-D2ED-4FB7-B9E6-294EC216C7F8}" destId="{E1912DB6-93EB-45E9-AE1A-1370E661323E}" srcOrd="4" destOrd="0" parTransId="{C1B3F496-39C8-4685-AEC5-BB02B008B27D}" sibTransId="{C7F38001-0BDE-4632-A4A0-6726FCBBC7DE}"/>
    <dgm:cxn modelId="{4EFBAEFF-5486-45D0-BA58-4C77BAEA07B0}" type="presOf" srcId="{CEBBA6F0-D2ED-4FB7-B9E6-294EC216C7F8}" destId="{16C98835-3BCE-4004-81C4-B1B8BBBF08FD}" srcOrd="0" destOrd="0" presId="urn:microsoft.com/office/officeart/2005/8/layout/venn1"/>
    <dgm:cxn modelId="{96EC537C-4B88-44A8-9173-2B0D0B8034DE}" type="presParOf" srcId="{16C98835-3BCE-4004-81C4-B1B8BBBF08FD}" destId="{C08D1F05-E454-4B58-ABB0-5585388C4CB1}" srcOrd="0" destOrd="0" presId="urn:microsoft.com/office/officeart/2005/8/layout/venn1"/>
    <dgm:cxn modelId="{1F9AF7C0-0D80-49F4-8942-DB07837F21F5}" type="presParOf" srcId="{16C98835-3BCE-4004-81C4-B1B8BBBF08FD}" destId="{370CE050-5027-423F-83AA-B151F7A50964}" srcOrd="1" destOrd="0" presId="urn:microsoft.com/office/officeart/2005/8/layout/venn1"/>
    <dgm:cxn modelId="{A43B14D7-90B7-43E8-8B5B-E4C7C796110A}" type="presParOf" srcId="{16C98835-3BCE-4004-81C4-B1B8BBBF08FD}" destId="{B8C0D65B-D1FB-4FFB-B1C4-8D3544FC8D70}" srcOrd="2" destOrd="0" presId="urn:microsoft.com/office/officeart/2005/8/layout/venn1"/>
    <dgm:cxn modelId="{C2A8F685-C67B-4753-B4BC-26703037DC7D}" type="presParOf" srcId="{16C98835-3BCE-4004-81C4-B1B8BBBF08FD}" destId="{24552A9F-26CA-41C4-AF29-73E1C02D35C8}" srcOrd="3" destOrd="0" presId="urn:microsoft.com/office/officeart/2005/8/layout/venn1"/>
    <dgm:cxn modelId="{3F5C14D2-61AF-44F1-9CE8-A5C222441DE9}" type="presParOf" srcId="{16C98835-3BCE-4004-81C4-B1B8BBBF08FD}" destId="{9B9A36E6-CFFA-4446-9C24-079B20AD64ED}" srcOrd="4" destOrd="0" presId="urn:microsoft.com/office/officeart/2005/8/layout/venn1"/>
    <dgm:cxn modelId="{493C1B12-485E-45D4-A236-8FA22B6A34D1}" type="presParOf" srcId="{16C98835-3BCE-4004-81C4-B1B8BBBF08FD}" destId="{DBE09BD4-82D4-4551-97A9-37A2674C4218}" srcOrd="5" destOrd="0" presId="urn:microsoft.com/office/officeart/2005/8/layout/venn1"/>
    <dgm:cxn modelId="{1FAEE2B8-32AF-44D1-AE8B-D0FD0AE9E956}" type="presParOf" srcId="{16C98835-3BCE-4004-81C4-B1B8BBBF08FD}" destId="{BD7C0880-49A4-433D-B09C-9D32DA22B411}" srcOrd="6" destOrd="0" presId="urn:microsoft.com/office/officeart/2005/8/layout/venn1"/>
    <dgm:cxn modelId="{CA80CCFE-A639-4E3A-A244-4E2E5EE4F45A}" type="presParOf" srcId="{16C98835-3BCE-4004-81C4-B1B8BBBF08FD}" destId="{9BC25509-4154-44FB-A7C0-65607E8E2892}" srcOrd="7" destOrd="0" presId="urn:microsoft.com/office/officeart/2005/8/layout/venn1"/>
    <dgm:cxn modelId="{43A53867-8978-49CE-A6ED-7DF163CF2680}" type="presParOf" srcId="{16C98835-3BCE-4004-81C4-B1B8BBBF08FD}" destId="{25044DDC-009D-4A22-A272-B2FE867665D9}" srcOrd="8" destOrd="0" presId="urn:microsoft.com/office/officeart/2005/8/layout/venn1"/>
    <dgm:cxn modelId="{98BD2AF2-168A-41A7-8F6F-A59C67943675}" type="presParOf" srcId="{16C98835-3BCE-4004-81C4-B1B8BBBF08FD}" destId="{56C02619-1BA9-4140-877A-9F9F7158D3FD}" srcOrd="9" destOrd="0" presId="urn:microsoft.com/office/officeart/2005/8/layout/venn1"/>
    <dgm:cxn modelId="{89E14CEA-EA47-4050-AADE-4D44F868402C}" type="presParOf" srcId="{16C98835-3BCE-4004-81C4-B1B8BBBF08FD}" destId="{904A49BB-696B-45AD-A0E1-1D3451558338}" srcOrd="10" destOrd="0" presId="urn:microsoft.com/office/officeart/2005/8/layout/venn1"/>
    <dgm:cxn modelId="{1398728D-95AD-47CC-868F-80BF137250D8}" type="presParOf" srcId="{16C98835-3BCE-4004-81C4-B1B8BBBF08FD}" destId="{778E354B-612F-414C-B48F-3EB371D149A0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D1F05-E454-4B58-ABB0-5585388C4CB1}">
      <dsp:nvSpPr>
        <dsp:cNvPr id="0" name=""/>
        <dsp:cNvSpPr/>
      </dsp:nvSpPr>
      <dsp:spPr>
        <a:xfrm>
          <a:off x="3860192" y="1357490"/>
          <a:ext cx="1818636" cy="18186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70CE050-5027-423F-83AA-B151F7A50964}">
      <dsp:nvSpPr>
        <dsp:cNvPr id="0" name=""/>
        <dsp:cNvSpPr/>
      </dsp:nvSpPr>
      <dsp:spPr>
        <a:xfrm>
          <a:off x="3632862" y="0"/>
          <a:ext cx="2273295" cy="123837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/>
            <a:t>Independencia editorial </a:t>
          </a:r>
          <a:endParaRPr lang="es-PE" sz="2800" kern="1200"/>
        </a:p>
      </dsp:txBody>
      <dsp:txXfrm>
        <a:off x="3632862" y="0"/>
        <a:ext cx="2273295" cy="1238370"/>
      </dsp:txXfrm>
    </dsp:sp>
    <dsp:sp modelId="{B8C0D65B-D1FB-4FFB-B1C4-8D3544FC8D70}">
      <dsp:nvSpPr>
        <dsp:cNvPr id="0" name=""/>
        <dsp:cNvSpPr/>
      </dsp:nvSpPr>
      <dsp:spPr>
        <a:xfrm>
          <a:off x="4450491" y="1698337"/>
          <a:ext cx="1818636" cy="18186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4552A9F-26CA-41C4-AF29-73E1C02D35C8}">
      <dsp:nvSpPr>
        <dsp:cNvPr id="0" name=""/>
        <dsp:cNvSpPr/>
      </dsp:nvSpPr>
      <dsp:spPr>
        <a:xfrm>
          <a:off x="6404009" y="1179400"/>
          <a:ext cx="2154325" cy="13563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/>
            <a:t>Equipo Editorial competente</a:t>
          </a:r>
          <a:endParaRPr lang="es-PE" sz="2800" kern="1200"/>
        </a:p>
      </dsp:txBody>
      <dsp:txXfrm>
        <a:off x="6404009" y="1179400"/>
        <a:ext cx="2154325" cy="1356310"/>
      </dsp:txXfrm>
    </dsp:sp>
    <dsp:sp modelId="{9B9A36E6-CFFA-4446-9C24-079B20AD64ED}">
      <dsp:nvSpPr>
        <dsp:cNvPr id="0" name=""/>
        <dsp:cNvSpPr/>
      </dsp:nvSpPr>
      <dsp:spPr>
        <a:xfrm>
          <a:off x="4450491" y="2380030"/>
          <a:ext cx="1818636" cy="18186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BE09BD4-82D4-4551-97A9-37A2674C4218}">
      <dsp:nvSpPr>
        <dsp:cNvPr id="0" name=""/>
        <dsp:cNvSpPr/>
      </dsp:nvSpPr>
      <dsp:spPr>
        <a:xfrm>
          <a:off x="6404009" y="3202073"/>
          <a:ext cx="2154325" cy="151553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/>
            <a:t>Transparencia </a:t>
          </a:r>
          <a:endParaRPr lang="es-PE" sz="2800" kern="1200"/>
        </a:p>
      </dsp:txBody>
      <dsp:txXfrm>
        <a:off x="6404009" y="3202073"/>
        <a:ext cx="2154325" cy="1515530"/>
      </dsp:txXfrm>
    </dsp:sp>
    <dsp:sp modelId="{BD7C0880-49A4-433D-B09C-9D32DA22B411}">
      <dsp:nvSpPr>
        <dsp:cNvPr id="0" name=""/>
        <dsp:cNvSpPr/>
      </dsp:nvSpPr>
      <dsp:spPr>
        <a:xfrm>
          <a:off x="3860192" y="2721467"/>
          <a:ext cx="1818636" cy="18186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BC25509-4154-44FB-A7C0-65607E8E2892}">
      <dsp:nvSpPr>
        <dsp:cNvPr id="0" name=""/>
        <dsp:cNvSpPr/>
      </dsp:nvSpPr>
      <dsp:spPr>
        <a:xfrm>
          <a:off x="3632862" y="4658633"/>
          <a:ext cx="2273295" cy="123837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/>
            <a:t>Ética de Procedimientos</a:t>
          </a:r>
          <a:endParaRPr lang="es-PE" sz="2800" kern="1200"/>
        </a:p>
      </dsp:txBody>
      <dsp:txXfrm>
        <a:off x="3632862" y="4658633"/>
        <a:ext cx="2273295" cy="1238370"/>
      </dsp:txXfrm>
    </dsp:sp>
    <dsp:sp modelId="{25044DDC-009D-4A22-A272-B2FE867665D9}">
      <dsp:nvSpPr>
        <dsp:cNvPr id="0" name=""/>
        <dsp:cNvSpPr/>
      </dsp:nvSpPr>
      <dsp:spPr>
        <a:xfrm>
          <a:off x="3269893" y="2380030"/>
          <a:ext cx="1818636" cy="18186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6C02619-1BA9-4140-877A-9F9F7158D3FD}">
      <dsp:nvSpPr>
        <dsp:cNvPr id="0" name=""/>
        <dsp:cNvSpPr/>
      </dsp:nvSpPr>
      <dsp:spPr>
        <a:xfrm>
          <a:off x="980685" y="3202073"/>
          <a:ext cx="2154325" cy="151553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/>
            <a:t>Formación de todos los actores</a:t>
          </a:r>
          <a:endParaRPr lang="es-PE" sz="2800" kern="1200"/>
        </a:p>
      </dsp:txBody>
      <dsp:txXfrm>
        <a:off x="980685" y="3202073"/>
        <a:ext cx="2154325" cy="1515530"/>
      </dsp:txXfrm>
    </dsp:sp>
    <dsp:sp modelId="{904A49BB-696B-45AD-A0E1-1D3451558338}">
      <dsp:nvSpPr>
        <dsp:cNvPr id="0" name=""/>
        <dsp:cNvSpPr/>
      </dsp:nvSpPr>
      <dsp:spPr>
        <a:xfrm>
          <a:off x="3269893" y="1698337"/>
          <a:ext cx="1818636" cy="18186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78E354B-612F-414C-B48F-3EB371D149A0}">
      <dsp:nvSpPr>
        <dsp:cNvPr id="0" name=""/>
        <dsp:cNvSpPr/>
      </dsp:nvSpPr>
      <dsp:spPr>
        <a:xfrm>
          <a:off x="980685" y="1179400"/>
          <a:ext cx="2154325" cy="151553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/>
            <a:t>Innovación</a:t>
          </a:r>
          <a:endParaRPr lang="es-PE" sz="2800" kern="1200"/>
        </a:p>
      </dsp:txBody>
      <dsp:txXfrm>
        <a:off x="980685" y="1179400"/>
        <a:ext cx="2154325" cy="1515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130D327-FA31-F857-A48A-459C9C1824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CB9FA9-3597-4C69-DF59-F0D77DC7710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CB7761-2C53-4DD5-B87B-F80B98C76AC5}" type="datetimeFigureOut">
              <a:rPr lang="es-ES" altLang="es-PE"/>
              <a:pPr>
                <a:defRPr/>
              </a:pPr>
              <a:t>29/04/2024</a:t>
            </a:fld>
            <a:endParaRPr lang="es-ES" altLang="es-PE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D8B906BF-D652-154D-6ED2-661C537A35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955589D0-F1D4-190D-4415-ABCD264FA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PE" noProof="0"/>
              <a:t>Haga clic para modificar el estilo de texto del patrón</a:t>
            </a:r>
          </a:p>
          <a:p>
            <a:pPr lvl="1"/>
            <a:r>
              <a:rPr lang="es-ES_tradnl" altLang="es-PE" noProof="0"/>
              <a:t>Segundo nivel</a:t>
            </a:r>
          </a:p>
          <a:p>
            <a:pPr lvl="2"/>
            <a:r>
              <a:rPr lang="es-ES_tradnl" altLang="es-PE" noProof="0"/>
              <a:t>Tercer nivel</a:t>
            </a:r>
          </a:p>
          <a:p>
            <a:pPr lvl="3"/>
            <a:r>
              <a:rPr lang="es-ES_tradnl" altLang="es-PE" noProof="0"/>
              <a:t>Cuarto nivel</a:t>
            </a:r>
          </a:p>
          <a:p>
            <a:pPr lvl="4"/>
            <a:r>
              <a:rPr lang="es-ES_tradnl" altLang="es-PE" noProof="0"/>
              <a:t>Quinto nivel</a:t>
            </a:r>
            <a:endParaRPr lang="es-ES" altLang="es-PE" noProof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0AAA81-4158-DB9F-18DF-F5764BE61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8B3603-38AB-0F99-EA09-5A1AB436B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46F1157-1A8A-40F6-8661-74306CB3FEA2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B5B0B-FB28-5739-838B-EB761BBA2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54364-392C-49C9-B9E1-E60C4BE7ECF3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173F-9FD7-C1BB-759C-89672718E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A75B5-7C01-8183-6C2A-C060EC33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2EE9C-A48D-424B-A61D-D9D891E5F416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389422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3D2AC-A08F-3A7D-6270-913B71380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79D5-D5F2-475C-AB00-B305422D3B5B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7C455-1F81-8B80-AEF2-C9718EF43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A660A-4DF0-DFE8-2324-21FFB798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BCFB8-2F18-40D3-AFED-7F09DB50E725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791902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2F6A5-7DD6-934A-1891-580D3684E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A869F-5BE7-4113-B328-41FA5E59AFFF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F36AE-7B1F-BFFE-E6DE-26354AC60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A225F-6825-F7DB-2536-AF807B92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8BD04-C963-4D35-8EE2-0456634D94D6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373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4B116-69C5-5166-4F03-45220A66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5B167-8188-4EB6-8BA2-A18E92447AAA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7965F-0C63-8AEF-0763-A03B2B13A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433FA-5516-560E-4DD4-21BDA1F4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EE849-AAF4-4B21-854D-7796CAAAB252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252107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329F9-97FE-6762-48E0-232CEA4E8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160B0-2ABC-43C6-82B4-C1A6DAAAEC60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9E5D7-7B56-E6EF-BED2-564A3476F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71AF2-2AB2-D03D-9DBE-14BBD144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54E4F-2624-4526-A1BA-950A178B48B4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273537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556A78-3AF8-B840-0FEC-9EAA9381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CCC98-CC3C-479E-BB90-51B059028AA4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FAA33D-A94C-76CA-73F1-32E38040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BE0619-4119-970D-3FBB-87D9298F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9189A-5A9A-4D69-88A8-454AE56BCDF8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370717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3B11982-9E28-D446-082B-087EAA2F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47389-FF1F-4514-AD9E-433FA6DBB5EF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EC788B2-EF3F-E9E5-D3A5-019B65879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D2C6BD-8A1E-78D5-F011-BC9F919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5CF1D-DDED-422D-9296-C9677578F841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86105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373CF74-D38A-FB39-C80E-118D271B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EEEBF-85AA-473C-8983-900B274309CA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CE05C8C-D886-7EB4-0210-18CFB9FE5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8830662-683F-2446-BD8D-4A35C0C5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1D85-2798-49F8-A51C-F444DEBA0D39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415774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482589B-6F1A-7000-D2BF-03F17AE60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7E1CD-EC4A-4D53-BD10-178D0317A22A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DDD028C-EB79-0553-C54F-940A0C9E0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C6C6A00-51DF-083C-F156-AAA8E5E4F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73596-A40D-47BF-B695-73B0A1A88FCC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370522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6E3669-6999-E27B-314F-E17DF31A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009A7-F8BD-4610-96C7-1D97E32A6BFE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C7E3DB-665E-9545-E51B-BC625ECC7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AF348-711B-23E5-8B8E-D43A6156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02C22-18AB-449B-B9EB-5E8B7DA972AD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315768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09C49D-FF53-2980-FB68-D5740BE63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19125-47B2-403B-8538-D840A9D457B1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2E6E67-4C91-8447-C2A8-A97580BC0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CC1F8B-4F40-3611-8FCE-AAB430FE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33641-57F2-4B08-A6F0-91AF1442973D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107759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28F1C1-186A-DFE6-62A9-8D599E606B5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/>
              <a:t>Haga clic para modificar el estilo de título del patrón</a:t>
            </a:r>
            <a:endParaRPr lang="en-US" altLang="es-P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6168677-026C-59CA-A3E7-45A0C83628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/>
              <a:t>Editar los estilos de texto del patrón
Segundo nivel
Tercer nivel
Cuarto nivel
Quinto nivel</a:t>
            </a:r>
            <a:endParaRPr lang="en-US" altLang="es-P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8EDBF-626A-EC9B-AFA8-C2BBF3DA5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870DD2-BA03-451F-95E4-652641F3CF47}" type="datetimeFigureOut">
              <a:rPr lang="es-ES_tradnl" altLang="es-PE"/>
              <a:pPr>
                <a:defRPr/>
              </a:pPr>
              <a:t>29/04/2024</a:t>
            </a:fld>
            <a:endParaRPr lang="es-ES_tradnl" altLang="es-P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D0F62-E1B2-345C-0B59-96AAF7680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DD08D-F810-18AD-C363-37BC2DDCF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C50ABE1-E517-42FD-85D6-916055F327B3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revistadecomunicacion.com/public/journals/1/Form_es_20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916/escuela-de-revisores-01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ationethics.org/copeforum" TargetMode="External"/><Relationship Id="rId2" Type="http://schemas.openxmlformats.org/officeDocument/2006/relationships/hyperlink" Target="https://researcheracademy.elsevier.com/navigating-peer-review/certified-peer-reviewer-cour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cmje.org/icmje-recommendations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ldiario.es/sociedad/cuatro-editoriales-cobran-170-millones-cuatro-anos-universidades-espanolas-csic-leer-publicar-articulos-cientificos_1_9882268.html" TargetMode="External"/><Relationship Id="rId3" Type="http://schemas.openxmlformats.org/officeDocument/2006/relationships/hyperlink" Target="https://www.coalition-s.org/" TargetMode="External"/><Relationship Id="rId7" Type="http://schemas.openxmlformats.org/officeDocument/2006/relationships/hyperlink" Target="https://www.crue.org/wp-content/uploads/2022/01/MoU-ACS.pdf" TargetMode="External"/><Relationship Id="rId2" Type="http://schemas.openxmlformats.org/officeDocument/2006/relationships/hyperlink" Target="https://www.crue.org/proyecto/acuerdos-con-editorial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ue.org/wp-content/uploads/2021/09/MoU-Springer.pdf" TargetMode="External"/><Relationship Id="rId11" Type="http://schemas.openxmlformats.org/officeDocument/2006/relationships/hyperlink" Target="https://theconversation.com/el-sangrante-precio-de-publicar-ciencia-212393" TargetMode="External"/><Relationship Id="rId5" Type="http://schemas.openxmlformats.org/officeDocument/2006/relationships/hyperlink" Target="https://www.crue.org/wp-content/uploads/2021/09/MoU-WILEY.pdf" TargetMode="External"/><Relationship Id="rId10" Type="http://schemas.openxmlformats.org/officeDocument/2006/relationships/hyperlink" Target="https://arxiv.org/" TargetMode="External"/><Relationship Id="rId4" Type="http://schemas.openxmlformats.org/officeDocument/2006/relationships/hyperlink" Target="https://www.crue.org/wp-content/uploads/2022/02/Letter-to-CRUE-29th-of-January-021-vdef.pdf" TargetMode="External"/><Relationship Id="rId9" Type="http://schemas.openxmlformats.org/officeDocument/2006/relationships/hyperlink" Target="https://info.arxiv.org/about/reports/index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mje.org/icmje-recommendations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n 3">
            <a:extLst>
              <a:ext uri="{FF2B5EF4-FFF2-40B4-BE49-F238E27FC236}">
                <a16:creationId xmlns:a16="http://schemas.microsoft.com/office/drawing/2014/main" id="{3D6BC505-C5FE-4876-7B27-8F2C8D3701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4"/>
          <a:stretch>
            <a:fillRect/>
          </a:stretch>
        </p:blipFill>
        <p:spPr bwMode="auto">
          <a:xfrm>
            <a:off x="0" y="0"/>
            <a:ext cx="3321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A8A1183-8F0E-7E56-B9C5-91C849022984}"/>
              </a:ext>
            </a:extLst>
          </p:cNvPr>
          <p:cNvSpPr/>
          <p:nvPr/>
        </p:nvSpPr>
        <p:spPr>
          <a:xfrm>
            <a:off x="0" y="0"/>
            <a:ext cx="3321050" cy="6858000"/>
          </a:xfrm>
          <a:prstGeom prst="rect">
            <a:avLst/>
          </a:prstGeom>
          <a:solidFill>
            <a:srgbClr val="0070C0">
              <a:alpha val="67000"/>
            </a:srgb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_tradnl" sz="1463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9484714-7F8C-0EAA-FCDC-1BB3197E44B2}"/>
              </a:ext>
            </a:extLst>
          </p:cNvPr>
          <p:cNvCxnSpPr/>
          <p:nvPr/>
        </p:nvCxnSpPr>
        <p:spPr>
          <a:xfrm>
            <a:off x="5429250" y="6111875"/>
            <a:ext cx="447675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3BBDC83-4856-6FE4-745C-1DFC1BA35574}"/>
              </a:ext>
            </a:extLst>
          </p:cNvPr>
          <p:cNvCxnSpPr>
            <a:cxnSpLocks/>
          </p:cNvCxnSpPr>
          <p:nvPr/>
        </p:nvCxnSpPr>
        <p:spPr>
          <a:xfrm>
            <a:off x="0" y="6111875"/>
            <a:ext cx="542925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078" name="Imagen 11">
            <a:extLst>
              <a:ext uri="{FF2B5EF4-FFF2-40B4-BE49-F238E27FC236}">
                <a16:creationId xmlns:a16="http://schemas.microsoft.com/office/drawing/2014/main" id="{32C6A4E8-2E9C-CCA7-21BA-7926530E8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263" y="117475"/>
            <a:ext cx="2243137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72733501-BE41-7756-6273-41AAC1D2C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67125" y="1122363"/>
            <a:ext cx="5953125" cy="1909762"/>
          </a:xfrm>
        </p:spPr>
        <p:txBody>
          <a:bodyPr/>
          <a:lstStyle/>
          <a:p>
            <a:pPr>
              <a:defRPr/>
            </a:pP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Ética en la Gestión de Revistas Científicas</a:t>
            </a: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 </a:t>
            </a:r>
            <a:endParaRPr lang="es-PE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80" name="Subtítulo 8">
            <a:extLst>
              <a:ext uri="{FF2B5EF4-FFF2-40B4-BE49-F238E27FC236}">
                <a16:creationId xmlns:a16="http://schemas.microsoft.com/office/drawing/2014/main" id="{C8EC125B-4B39-6B8B-EEFA-0BC3FCC19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1050" y="4357688"/>
            <a:ext cx="6584950" cy="1624012"/>
          </a:xfrm>
        </p:spPr>
        <p:txBody>
          <a:bodyPr/>
          <a:lstStyle/>
          <a:p>
            <a:pPr>
              <a:defRPr/>
            </a:pPr>
            <a:r>
              <a:rPr lang="es-PE" altLang="es-PE" sz="3200" dirty="0">
                <a:solidFill>
                  <a:schemeClr val="accent1">
                    <a:lumMod val="75000"/>
                  </a:schemeClr>
                </a:solidFill>
              </a:rPr>
              <a:t>Rosa Zeta de Pozo </a:t>
            </a:r>
          </a:p>
          <a:p>
            <a:pPr>
              <a:defRPr/>
            </a:pPr>
            <a:r>
              <a:rPr lang="es-PE" altLang="es-PE" sz="3200" dirty="0">
                <a:solidFill>
                  <a:schemeClr val="accent1">
                    <a:lumMod val="75000"/>
                  </a:schemeClr>
                </a:solidFill>
              </a:rPr>
              <a:t>13º Congreso internacional </a:t>
            </a:r>
          </a:p>
          <a:p>
            <a:pPr>
              <a:defRPr/>
            </a:pPr>
            <a:r>
              <a:rPr lang="es-PE" altLang="es-PE" sz="3200" dirty="0">
                <a:solidFill>
                  <a:schemeClr val="accent1">
                    <a:lumMod val="75000"/>
                  </a:schemeClr>
                </a:solidFill>
              </a:rPr>
              <a:t>sobre revistas científicas. CRECS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6817B-5F52-9FE3-B945-6A329F405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00" y="207963"/>
            <a:ext cx="8939213" cy="1436687"/>
          </a:xfrm>
        </p:spPr>
        <p:txBody>
          <a:bodyPr/>
          <a:lstStyle/>
          <a:p>
            <a:pPr>
              <a:defRPr/>
            </a:pPr>
            <a:r>
              <a:rPr lang="es-ES" dirty="0" err="1"/>
              <a:t>Comprom</a:t>
            </a:r>
            <a:br>
              <a:rPr lang="es-PE" dirty="0"/>
            </a:br>
            <a:r>
              <a:rPr lang="es-PE" b="1" dirty="0">
                <a:solidFill>
                  <a:schemeClr val="accent1">
                    <a:lumMod val="75000"/>
                  </a:schemeClr>
                </a:solidFill>
              </a:rPr>
              <a:t>C                             </a:t>
            </a:r>
            <a:r>
              <a:rPr lang="es-PE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Compromiso de Ética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28E9B8-6EE1-59C6-3FB4-ACA6FF2DC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988" y="1927225"/>
            <a:ext cx="8543925" cy="32861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sz="3000" b="1" dirty="0"/>
              <a:t>Evaluación de los trabajos</a:t>
            </a:r>
          </a:p>
          <a:p>
            <a:pPr>
              <a:buFontTx/>
              <a:buChar char="-"/>
              <a:defRPr/>
            </a:pPr>
            <a:r>
              <a:rPr lang="es-ES" sz="3000" dirty="0"/>
              <a:t>Confidencialidad</a:t>
            </a:r>
          </a:p>
          <a:p>
            <a:pPr>
              <a:buFontTx/>
              <a:buChar char="-"/>
              <a:defRPr/>
            </a:pPr>
            <a:r>
              <a:rPr lang="es-ES" sz="3000" dirty="0"/>
              <a:t>Objetividad</a:t>
            </a:r>
            <a:br>
              <a:rPr lang="es-ES" sz="3000" dirty="0"/>
            </a:br>
            <a:r>
              <a:rPr lang="es-ES" sz="3000" dirty="0"/>
              <a:t>Los ítems constan en el  </a:t>
            </a:r>
            <a:r>
              <a:rPr lang="es-ES" sz="3000" dirty="0">
                <a:solidFill>
                  <a:srgbClr val="006798"/>
                </a:solidFill>
                <a:hlinkClick r:id="rId2" tooltip="Formulario de evaluación"/>
              </a:rPr>
              <a:t>Formulario de evaluación.</a:t>
            </a:r>
            <a:endParaRPr lang="es-ES" sz="30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sz="3000" dirty="0"/>
              <a:t>- Reconocimiento de las fuentes de información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sz="3000" dirty="0"/>
              <a:t>- Conflicto de intereses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s-ES" sz="3000" dirty="0"/>
          </a:p>
          <a:p>
            <a:pPr>
              <a:defRPr/>
            </a:pPr>
            <a:endParaRPr lang="es-PE" sz="3000" dirty="0"/>
          </a:p>
        </p:txBody>
      </p:sp>
      <p:pic>
        <p:nvPicPr>
          <p:cNvPr id="12292" name="Picture 2" descr="Revista de Comunicación">
            <a:extLst>
              <a:ext uri="{FF2B5EF4-FFF2-40B4-BE49-F238E27FC236}">
                <a16:creationId xmlns:a16="http://schemas.microsoft.com/office/drawing/2014/main" id="{66E846CA-F9ED-1D44-87BD-6E80A682F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419100"/>
            <a:ext cx="3443288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>
            <a:extLst>
              <a:ext uri="{FF2B5EF4-FFF2-40B4-BE49-F238E27FC236}">
                <a16:creationId xmlns:a16="http://schemas.microsoft.com/office/drawing/2014/main" id="{345287DF-C0D0-D773-3400-91BDD919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16097"/>
            <a:ext cx="8543925" cy="1097467"/>
          </a:xfrm>
        </p:spPr>
        <p:txBody>
          <a:bodyPr/>
          <a:lstStyle/>
          <a:p>
            <a:pPr algn="ctr"/>
            <a:r>
              <a:rPr lang="es-ES" altLang="es-ES" sz="4000" b="1">
                <a:solidFill>
                  <a:srgbClr val="002060"/>
                </a:solidFill>
              </a:rPr>
              <a:t>Retos</a:t>
            </a:r>
            <a:r>
              <a:rPr lang="es-ES" altLang="es-ES" b="1">
                <a:solidFill>
                  <a:srgbClr val="002060"/>
                </a:solidFill>
              </a:rPr>
              <a:t> Éticos de los Editores</a:t>
            </a:r>
            <a:endParaRPr lang="es-PE" altLang="es-ES" b="1">
              <a:solidFill>
                <a:srgbClr val="002060"/>
              </a:solidFill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22E8DAE-6A9E-1062-5F4F-24FFEAEE5E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896979"/>
              </p:ext>
            </p:extLst>
          </p:nvPr>
        </p:nvGraphicFramePr>
        <p:xfrm>
          <a:off x="157168" y="946280"/>
          <a:ext cx="9539021" cy="5897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>
            <a:extLst>
              <a:ext uri="{FF2B5EF4-FFF2-40B4-BE49-F238E27FC236}">
                <a16:creationId xmlns:a16="http://schemas.microsoft.com/office/drawing/2014/main" id="{71DDB0B0-C36A-04AA-DA1C-8CEB4A7C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07950"/>
            <a:ext cx="9367838" cy="1008063"/>
          </a:xfrm>
        </p:spPr>
        <p:txBody>
          <a:bodyPr/>
          <a:lstStyle/>
          <a:p>
            <a:pPr algn="ctr">
              <a:defRPr/>
            </a:pPr>
            <a:r>
              <a:rPr lang="es-ES" altLang="es-PE" sz="4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Cualidades que debe tener un buen revisor </a:t>
            </a:r>
            <a:br>
              <a:rPr lang="es-ES" altLang="es-PE" sz="4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s-ES" altLang="es-PE" sz="3000" dirty="0">
                <a:solidFill>
                  <a:srgbClr val="B28B00"/>
                </a:solidFill>
                <a:latin typeface="+mn-lt"/>
                <a:hlinkClick r:id="rId2"/>
              </a:rPr>
              <a:t>https://doi.org/10.3916/escuela-de-revisores-012</a:t>
            </a:r>
            <a:endParaRPr lang="es-PE" altLang="es-PE" sz="3000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31F885-0F49-557F-9A46-DDC35F657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113" y="1697038"/>
            <a:ext cx="8936037" cy="5081587"/>
          </a:xfrm>
        </p:spPr>
        <p:txBody>
          <a:bodyPr/>
          <a:lstStyle/>
          <a:p>
            <a:pPr>
              <a:defRPr/>
            </a:pPr>
            <a:r>
              <a:rPr lang="es-ES" b="1" dirty="0">
                <a:cs typeface="Arial" panose="020B0604020202020204" pitchFamily="34" charset="0"/>
              </a:rPr>
              <a:t>Experto en el tema a evaluar</a:t>
            </a:r>
          </a:p>
          <a:p>
            <a:pPr>
              <a:defRPr/>
            </a:pPr>
            <a:r>
              <a:rPr lang="es-ES" b="1" dirty="0">
                <a:cs typeface="Arial" panose="020B0604020202020204" pitchFamily="34" charset="0"/>
              </a:rPr>
              <a:t>Tener espíritu crítico y ser objetivo en sus juicios</a:t>
            </a:r>
          </a:p>
          <a:p>
            <a:pPr>
              <a:defRPr/>
            </a:pPr>
            <a:r>
              <a:rPr lang="es-ES" b="1" dirty="0">
                <a:cs typeface="Arial" panose="020B0604020202020204" pitchFamily="34" charset="0"/>
              </a:rPr>
              <a:t>El Hábito de pensamiento</a:t>
            </a:r>
          </a:p>
          <a:p>
            <a:pPr>
              <a:defRPr/>
            </a:pPr>
            <a:r>
              <a:rPr lang="es-ES" b="1" dirty="0">
                <a:cs typeface="Arial" panose="020B0604020202020204" pitchFamily="34" charset="0"/>
              </a:rPr>
              <a:t>Integridad personal. Actitud ética.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i="1" dirty="0">
                <a:cs typeface="Arial" panose="020B0604020202020204" pitchFamily="34" charset="0"/>
              </a:rPr>
              <a:t>	Respetar la Confidencialidad</a:t>
            </a:r>
            <a:r>
              <a:rPr lang="es-ES" dirty="0">
                <a:cs typeface="Arial" panose="020B0604020202020204" pitchFamily="34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i="1" dirty="0">
                <a:cs typeface="Arial" panose="020B0604020202020204" pitchFamily="34" charset="0"/>
              </a:rPr>
              <a:t>	La Imparcialidad</a:t>
            </a:r>
            <a:r>
              <a:rPr lang="es-ES" dirty="0">
                <a:cs typeface="Arial" panose="020B0604020202020204" pitchFamily="34" charset="0"/>
              </a:rPr>
              <a:t> . </a:t>
            </a:r>
            <a:r>
              <a:rPr lang="es-ES" i="1" dirty="0">
                <a:cs typeface="Arial" panose="020B0604020202020204" pitchFamily="34" charset="0"/>
              </a:rPr>
              <a:t>Conflicto de intereses</a:t>
            </a:r>
            <a:r>
              <a:rPr lang="es-ES" dirty="0">
                <a:cs typeface="Arial" panose="020B0604020202020204" pitchFamily="34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i="1" dirty="0">
                <a:cs typeface="Arial" panose="020B0604020202020204" pitchFamily="34" charset="0"/>
              </a:rPr>
              <a:t>	Responsable, Comprometido, Riguroso y Ordenado</a:t>
            </a:r>
            <a:endParaRPr lang="es-ES" dirty="0"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i="1" dirty="0">
                <a:cs typeface="Arial" panose="020B0604020202020204" pitchFamily="34" charset="0"/>
              </a:rPr>
              <a:t>	Riguroso en el análisis y ordenado y claro en la 	exposición de cada elemento valorado</a:t>
            </a:r>
            <a:r>
              <a:rPr lang="es-ES" dirty="0">
                <a:cs typeface="Arial" panose="020B0604020202020204" pitchFamily="34" charset="0"/>
              </a:rPr>
              <a:t>. </a:t>
            </a:r>
          </a:p>
          <a:p>
            <a:pPr>
              <a:defRPr/>
            </a:pPr>
            <a:r>
              <a:rPr lang="es-ES" b="1" dirty="0">
                <a:cs typeface="Arial" panose="020B0604020202020204" pitchFamily="34" charset="0"/>
              </a:rPr>
              <a:t>Sentido de servicio</a:t>
            </a:r>
            <a:r>
              <a:rPr lang="es-ES" dirty="0">
                <a:cs typeface="Arial" panose="020B0604020202020204" pitchFamily="34" charset="0"/>
              </a:rPr>
              <a:t>                             Rosa Zeta (2020)</a:t>
            </a:r>
          </a:p>
          <a:p>
            <a:pPr>
              <a:defRPr/>
            </a:pPr>
            <a:endParaRPr lang="es-P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>
            <a:extLst>
              <a:ext uri="{FF2B5EF4-FFF2-40B4-BE49-F238E27FC236}">
                <a16:creationId xmlns:a16="http://schemas.microsoft.com/office/drawing/2014/main" id="{D4DD01B6-A12A-7EBA-B900-D71918BE7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38" y="165100"/>
            <a:ext cx="8728075" cy="503238"/>
          </a:xfrm>
        </p:spPr>
        <p:txBody>
          <a:bodyPr/>
          <a:lstStyle/>
          <a:p>
            <a:pPr>
              <a:defRPr/>
            </a:pPr>
            <a:r>
              <a:rPr lang="es-ES" altLang="es-PE" sz="4000" b="1" dirty="0">
                <a:solidFill>
                  <a:srgbClr val="002060"/>
                </a:solidFill>
                <a:latin typeface="+mn-lt"/>
              </a:rPr>
              <a:t>Recursos</a:t>
            </a:r>
            <a:r>
              <a:rPr lang="es-ES" altLang="es-PE" sz="4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 formativos para evaluadores</a:t>
            </a:r>
            <a:endParaRPr lang="es-PE" altLang="es-PE" sz="4000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4339" name="Marcador de contenido 2">
            <a:extLst>
              <a:ext uri="{FF2B5EF4-FFF2-40B4-BE49-F238E27FC236}">
                <a16:creationId xmlns:a16="http://schemas.microsoft.com/office/drawing/2014/main" id="{CD0C59ED-9CE9-06A9-4FD4-805BDB90E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093788"/>
            <a:ext cx="9520237" cy="5334000"/>
          </a:xfrm>
        </p:spPr>
        <p:txBody>
          <a:bodyPr/>
          <a:lstStyle/>
          <a:p>
            <a:r>
              <a:rPr lang="es-ES" altLang="es-PE">
                <a:solidFill>
                  <a:srgbClr val="111111"/>
                </a:solidFill>
              </a:rPr>
              <a:t>Lluís Codina (2023) “</a:t>
            </a:r>
            <a:r>
              <a:rPr lang="es-ES" altLang="es-PE">
                <a:solidFill>
                  <a:srgbClr val="000080"/>
                </a:solidFill>
              </a:rPr>
              <a:t>Cómo redactar el informe de evaluación (peer review) de un artículo científico: lo que las revistas esperan y los autores deben saber”.</a:t>
            </a:r>
          </a:p>
          <a:p>
            <a:r>
              <a:rPr lang="es-ES" altLang="es-PE">
                <a:solidFill>
                  <a:srgbClr val="000000"/>
                </a:solidFill>
              </a:rPr>
              <a:t>La  Escuela de Revisores, de la Revista Comunicar (2021-22), recoge experiencias  de  editores de  16 revistas especializadas </a:t>
            </a:r>
          </a:p>
          <a:p>
            <a:r>
              <a:rPr lang="es-ES" altLang="es-PE">
                <a:solidFill>
                  <a:srgbClr val="000000"/>
                </a:solidFill>
              </a:rPr>
              <a:t>Elsevier , tiene tutoriales de formación </a:t>
            </a:r>
            <a:r>
              <a:rPr lang="es-ES" altLang="es-PE" i="1">
                <a:solidFill>
                  <a:srgbClr val="000000"/>
                </a:solidFill>
              </a:rPr>
              <a:t>the Elsevier Researcher Academy</a:t>
            </a:r>
            <a:r>
              <a:rPr lang="es-ES" altLang="es-PE">
                <a:solidFill>
                  <a:srgbClr val="000000"/>
                </a:solidFill>
              </a:rPr>
              <a:t>, que además permiten certificarse como evaluadores, </a:t>
            </a:r>
            <a:r>
              <a:rPr lang="es-ES" altLang="es-PE" u="sng">
                <a:solidFill>
                  <a:srgbClr val="0563C1"/>
                </a:solidFill>
                <a:hlinkClick r:id="rId2"/>
              </a:rPr>
              <a:t>the Certified Peer Reviewer course</a:t>
            </a:r>
            <a:r>
              <a:rPr lang="es-ES" altLang="es-PE">
                <a:solidFill>
                  <a:srgbClr val="000000"/>
                </a:solidFill>
              </a:rPr>
              <a:t> </a:t>
            </a:r>
          </a:p>
          <a:p>
            <a:r>
              <a:rPr lang="es-ES" altLang="es-PE">
                <a:solidFill>
                  <a:srgbClr val="000000"/>
                </a:solidFill>
              </a:rPr>
              <a:t>COPE Forum  </a:t>
            </a:r>
            <a:r>
              <a:rPr lang="es-ES" altLang="es-PE" u="sng">
                <a:solidFill>
                  <a:srgbClr val="0563C1"/>
                </a:solidFill>
                <a:hlinkClick r:id="rId3"/>
              </a:rPr>
              <a:t>https://publicationethics.org/copeforum</a:t>
            </a:r>
            <a:r>
              <a:rPr lang="es-ES" altLang="es-PE">
                <a:solidFill>
                  <a:srgbClr val="000000"/>
                </a:solidFill>
              </a:rPr>
              <a:t> </a:t>
            </a:r>
          </a:p>
          <a:p>
            <a:r>
              <a:rPr lang="en-US" altLang="es-PE">
                <a:solidFill>
                  <a:srgbClr val="000000"/>
                </a:solidFill>
              </a:rPr>
              <a:t>Recommendations for the Conduct, Reporting, Editing, and Publication of Scholarly Work in Medical Journals (2024) </a:t>
            </a:r>
            <a:r>
              <a:rPr lang="en-US" altLang="es-PE" u="sng">
                <a:solidFill>
                  <a:srgbClr val="0563C1"/>
                </a:solidFill>
                <a:hlinkClick r:id="rId4"/>
              </a:rPr>
              <a:t>https://www.icmje.org/icmje-recommendations.pdf</a:t>
            </a:r>
            <a:r>
              <a:rPr lang="en-US" altLang="es-PE">
                <a:solidFill>
                  <a:srgbClr val="000000"/>
                </a:solidFill>
              </a:rPr>
              <a:t> </a:t>
            </a:r>
            <a:br>
              <a:rPr lang="es-ES" altLang="es-PE">
                <a:solidFill>
                  <a:srgbClr val="000000"/>
                </a:solidFill>
              </a:rPr>
            </a:br>
            <a:endParaRPr lang="es-PE" altLang="es-P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>
            <a:extLst>
              <a:ext uri="{FF2B5EF4-FFF2-40B4-BE49-F238E27FC236}">
                <a16:creationId xmlns:a16="http://schemas.microsoft.com/office/drawing/2014/main" id="{8A82E229-1EB2-DFDB-5CCF-615C060CD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33363"/>
            <a:ext cx="8739187" cy="995362"/>
          </a:xfrm>
        </p:spPr>
        <p:txBody>
          <a:bodyPr/>
          <a:lstStyle/>
          <a:p>
            <a:pPr>
              <a:defRPr/>
            </a:pPr>
            <a:r>
              <a:rPr lang="en-US" altLang="es-PE" sz="3600" i="1" dirty="0">
                <a:solidFill>
                  <a:schemeClr val="accent5">
                    <a:lumMod val="50000"/>
                  </a:schemeClr>
                </a:solidFill>
                <a:latin typeface="Lato" panose="020F0502020204030203" pitchFamily="34" charset="0"/>
              </a:rPr>
              <a:t>Changes in artificial intelligence (AI) tool use cases reported at T1 (n = 22) and T2 (n = 66)</a:t>
            </a:r>
            <a:endParaRPr lang="es-PE" altLang="es-PE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id="{37EA9014-DF48-04AF-1BCF-31305FEC6A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038" y="1138238"/>
            <a:ext cx="8739187" cy="5037137"/>
          </a:xfrm>
        </p:spPr>
      </p:pic>
      <p:sp>
        <p:nvSpPr>
          <p:cNvPr id="16388" name="CuadroTexto 4">
            <a:extLst>
              <a:ext uri="{FF2B5EF4-FFF2-40B4-BE49-F238E27FC236}">
                <a16:creationId xmlns:a16="http://schemas.microsoft.com/office/drawing/2014/main" id="{B790C43D-D0FD-5284-31C7-BA8AED9E3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3" y="6175375"/>
            <a:ext cx="9196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PE" altLang="es-PE" sz="2400"/>
              <a:t>https://www.csescienceeditor.org/article/ai-what-the-future-holds/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>
            <a:extLst>
              <a:ext uri="{FF2B5EF4-FFF2-40B4-BE49-F238E27FC236}">
                <a16:creationId xmlns:a16="http://schemas.microsoft.com/office/drawing/2014/main" id="{ADA4C89A-8CCA-53B6-F64D-983AF5FE4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100" y="233363"/>
            <a:ext cx="8543925" cy="1093787"/>
          </a:xfrm>
        </p:spPr>
        <p:txBody>
          <a:bodyPr/>
          <a:lstStyle/>
          <a:p>
            <a:pPr>
              <a:defRPr/>
            </a:pPr>
            <a:r>
              <a:rPr lang="en-US" altLang="es-PE" i="1" dirty="0">
                <a:solidFill>
                  <a:schemeClr val="accent5">
                    <a:lumMod val="50000"/>
                  </a:schemeClr>
                </a:solidFill>
                <a:latin typeface="Lato" panose="020F0502020204030203" pitchFamily="34" charset="0"/>
              </a:rPr>
              <a:t> </a:t>
            </a:r>
            <a:r>
              <a:rPr lang="en-US" altLang="es-PE" sz="3600" i="1" dirty="0">
                <a:solidFill>
                  <a:schemeClr val="accent5">
                    <a:lumMod val="50000"/>
                  </a:schemeClr>
                </a:solidFill>
                <a:latin typeface="Lato" panose="020F0502020204030203" pitchFamily="34" charset="0"/>
              </a:rPr>
              <a:t>Reasons for artificial intelligence (AI) non-use at T1 (n = 25) and T2 (n = 44)</a:t>
            </a:r>
            <a:endParaRPr lang="es-PE" altLang="es-PE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7411" name="Picture 2">
            <a:extLst>
              <a:ext uri="{FF2B5EF4-FFF2-40B4-BE49-F238E27FC236}">
                <a16:creationId xmlns:a16="http://schemas.microsoft.com/office/drawing/2014/main" id="{FFBB56D5-602C-F627-DCC0-8FD2DB079D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038" y="1327150"/>
            <a:ext cx="8696325" cy="54229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CECBD-48FF-CC62-E62F-CBC078045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241300"/>
            <a:ext cx="8778875" cy="892175"/>
          </a:xfrm>
        </p:spPr>
        <p:txBody>
          <a:bodyPr/>
          <a:lstStyle/>
          <a:p>
            <a:pPr algn="ctr">
              <a:defRPr/>
            </a:pPr>
            <a:r>
              <a:rPr lang="es-ES" sz="4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¿Apostamos por una cultura ética en la edición científica?</a:t>
            </a:r>
            <a:endParaRPr lang="es-PE" sz="4000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F09B20-5736-8531-A5CD-25A7A4B3B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1570038"/>
            <a:ext cx="9224962" cy="4611687"/>
          </a:xfrm>
        </p:spPr>
        <p:txBody>
          <a:bodyPr/>
          <a:lstStyle/>
          <a:p>
            <a:pPr>
              <a:defRPr/>
            </a:pPr>
            <a:r>
              <a:rPr lang="es-ES" sz="3000" dirty="0"/>
              <a:t>La ética, considerada como </a:t>
            </a:r>
            <a:r>
              <a:rPr lang="es-ES" sz="3000" b="1" dirty="0"/>
              <a:t>un elemento constitutivo</a:t>
            </a:r>
            <a:r>
              <a:rPr lang="es-ES" sz="3000" dirty="0"/>
              <a:t> de la edición científica y como </a:t>
            </a:r>
            <a:r>
              <a:rPr lang="es-ES" sz="3000" b="1" dirty="0"/>
              <a:t>un</a:t>
            </a:r>
            <a:r>
              <a:rPr lang="es-ES" sz="3000" dirty="0"/>
              <a:t> </a:t>
            </a:r>
            <a:r>
              <a:rPr lang="es-ES" sz="3000" b="1" dirty="0"/>
              <a:t>intangible valioso</a:t>
            </a:r>
            <a:r>
              <a:rPr lang="es-ES" sz="3000" dirty="0"/>
              <a:t>, nos permite avanzar en la consecución de la excelencia en la gestión de nuestras revistas. </a:t>
            </a:r>
          </a:p>
          <a:p>
            <a:pPr>
              <a:defRPr/>
            </a:pPr>
            <a:r>
              <a:rPr lang="es-ES" sz="3000" dirty="0"/>
              <a:t>Y es posible con la contribución de investigadores íntegros -autores y revisores- y con la comunidad científica a la que servimos con la transferencia de conocimiento y la difusión y visibilidad correspondiente.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sz="3000" dirty="0"/>
              <a:t>						</a:t>
            </a:r>
          </a:p>
          <a:p>
            <a:pPr marL="0" indent="0" algn="r">
              <a:buFont typeface="Arial" panose="020B0604020202020204" pitchFamily="34" charset="0"/>
              <a:buNone/>
              <a:defRPr/>
            </a:pPr>
            <a:r>
              <a:rPr lang="es-ES" sz="3000" dirty="0">
                <a:solidFill>
                  <a:srgbClr val="002060"/>
                </a:solidFill>
              </a:rPr>
              <a:t>¡</a:t>
            </a:r>
            <a:r>
              <a:rPr lang="es-ES" sz="3000" b="1" dirty="0">
                <a:solidFill>
                  <a:srgbClr val="002060"/>
                </a:solidFill>
              </a:rPr>
              <a:t>Muchas gracias !</a:t>
            </a:r>
            <a:endParaRPr lang="es-PE" sz="3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56500-7C49-FE70-FE64-3AC1B3AC7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365125"/>
            <a:ext cx="6902450" cy="5715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s-ES_tradnl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Mail de Adquisición 16/04/24 </a:t>
            </a:r>
          </a:p>
        </p:txBody>
      </p:sp>
      <p:sp>
        <p:nvSpPr>
          <p:cNvPr id="4099" name="Marcador de contenido 2">
            <a:extLst>
              <a:ext uri="{FF2B5EF4-FFF2-40B4-BE49-F238E27FC236}">
                <a16:creationId xmlns:a16="http://schemas.microsoft.com/office/drawing/2014/main" id="{E9AD50F1-D4CA-C0A2-218D-8D31EE9E8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438275"/>
            <a:ext cx="9547225" cy="4786313"/>
          </a:xfrm>
        </p:spPr>
        <p:txBody>
          <a:bodyPr/>
          <a:lstStyle/>
          <a:p>
            <a:r>
              <a:rPr lang="en-US" altLang="es-PE" sz="2500">
                <a:solidFill>
                  <a:srgbClr val="242424"/>
                </a:solidFill>
              </a:rPr>
              <a:t>Dear </a:t>
            </a:r>
            <a:r>
              <a:rPr lang="en-US" altLang="es-PE" sz="2500" b="1">
                <a:solidFill>
                  <a:srgbClr val="242424"/>
                </a:solidFill>
              </a:rPr>
              <a:t>Editor</a:t>
            </a:r>
            <a:r>
              <a:rPr lang="en-US" altLang="es-PE" sz="2500">
                <a:solidFill>
                  <a:srgbClr val="242424"/>
                </a:solidFill>
              </a:rPr>
              <a:t>,</a:t>
            </a:r>
            <a:br>
              <a:rPr lang="en-US" altLang="es-PE" sz="2500">
                <a:solidFill>
                  <a:srgbClr val="242424"/>
                </a:solidFill>
              </a:rPr>
            </a:br>
            <a:r>
              <a:rPr lang="en-US" altLang="es-PE" sz="2500">
                <a:solidFill>
                  <a:srgbClr val="242424"/>
                </a:solidFill>
              </a:rPr>
              <a:t>I hope you're doing well. I'm writing to check in on our interest in acquiring "Revista de Comunicacion."</a:t>
            </a:r>
            <a:br>
              <a:rPr lang="en-US" altLang="es-PE" sz="2500">
                <a:solidFill>
                  <a:srgbClr val="242424"/>
                </a:solidFill>
              </a:rPr>
            </a:br>
            <a:r>
              <a:rPr lang="en-US" altLang="es-PE" sz="2500">
                <a:solidFill>
                  <a:srgbClr val="242424"/>
                </a:solidFill>
              </a:rPr>
              <a:t>We're genuinely interested in this publication and believe it's an excellent resource in its field. We have the resources and expertise to support it and </a:t>
            </a:r>
            <a:r>
              <a:rPr lang="en-US" altLang="es-PE" sz="2500">
                <a:solidFill>
                  <a:srgbClr val="FF0000"/>
                </a:solidFill>
              </a:rPr>
              <a:t>maintain its editorial independence</a:t>
            </a:r>
            <a:r>
              <a:rPr lang="en-US" altLang="es-PE" sz="2500">
                <a:solidFill>
                  <a:srgbClr val="242424"/>
                </a:solidFill>
              </a:rPr>
              <a:t>. If you're open to discussing this further, we'd appreciate it. I understand that this is a complex process and that there may be many factors to consider. Sincerely,</a:t>
            </a:r>
          </a:p>
          <a:p>
            <a:r>
              <a:rPr lang="en-US" altLang="es-PE" sz="2500">
                <a:solidFill>
                  <a:srgbClr val="242424"/>
                </a:solidFill>
              </a:rPr>
              <a:t>Sam Parkin   / Manager (Mergers &amp; Acquisitions)</a:t>
            </a:r>
            <a:br>
              <a:rPr lang="en-US" altLang="es-PE" sz="2500">
                <a:solidFill>
                  <a:srgbClr val="242424"/>
                </a:solidFill>
              </a:rPr>
            </a:br>
            <a:r>
              <a:rPr lang="en-US" altLang="es-PE" sz="2500">
                <a:solidFill>
                  <a:srgbClr val="242424"/>
                </a:solidFill>
              </a:rPr>
              <a:t>Open Access Text Limited/United Kingdom  +44 203 657 9099</a:t>
            </a:r>
          </a:p>
          <a:p>
            <a:pPr eaLnBrk="1" hangingPunct="1"/>
            <a:endParaRPr lang="es-ES_tradnl" altLang="es-PE" sz="250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16E046F-7E1A-54AD-355B-2D11A03844D3}"/>
              </a:ext>
            </a:extLst>
          </p:cNvPr>
          <p:cNvCxnSpPr/>
          <p:nvPr/>
        </p:nvCxnSpPr>
        <p:spPr>
          <a:xfrm>
            <a:off x="0" y="985838"/>
            <a:ext cx="990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>
            <a:extLst>
              <a:ext uri="{FF2B5EF4-FFF2-40B4-BE49-F238E27FC236}">
                <a16:creationId xmlns:a16="http://schemas.microsoft.com/office/drawing/2014/main" id="{3AA8EBA3-FFBF-018A-8006-0234F7DC0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5" y="106363"/>
            <a:ext cx="9439275" cy="1143000"/>
          </a:xfrm>
        </p:spPr>
        <p:txBody>
          <a:bodyPr/>
          <a:lstStyle/>
          <a:p>
            <a:pPr algn="ctr">
              <a:defRPr/>
            </a:pPr>
            <a:br>
              <a:rPr lang="es-ES" altLang="es-PE" b="1" dirty="0">
                <a:solidFill>
                  <a:srgbClr val="000000"/>
                </a:solidFill>
                <a:latin typeface="Libre Baskerville"/>
              </a:rPr>
            </a:br>
            <a:r>
              <a:rPr lang="es-ES" alt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Relación Comercial  </a:t>
            </a:r>
            <a:br>
              <a:rPr lang="es-ES" alt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es-ES" alt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Los acuerdos transformativos y su coste</a:t>
            </a:r>
            <a:br>
              <a:rPr lang="es-ES" altLang="es-PE" b="1" dirty="0">
                <a:solidFill>
                  <a:srgbClr val="000000"/>
                </a:solidFill>
                <a:latin typeface="Libre Baskerville"/>
              </a:rPr>
            </a:br>
            <a:endParaRPr lang="es-PE" altLang="es-PE" dirty="0"/>
          </a:p>
        </p:txBody>
      </p:sp>
      <p:sp>
        <p:nvSpPr>
          <p:cNvPr id="5123" name="Marcador de contenido 2">
            <a:extLst>
              <a:ext uri="{FF2B5EF4-FFF2-40B4-BE49-F238E27FC236}">
                <a16:creationId xmlns:a16="http://schemas.microsoft.com/office/drawing/2014/main" id="{3EB92904-1940-9B61-F63D-C0912A9EB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654175"/>
            <a:ext cx="9544050" cy="46418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Existen 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  <a:hlinkClick r:id="rId2"/>
              </a:rPr>
              <a:t>acuerdos transformativos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, fomentados por la 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  <a:hlinkClick r:id="rId3"/>
              </a:rPr>
              <a:t>Unión Europea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 y suscritos por universidades públicas con las editoriales  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  <a:hlinkClick r:id="rId4"/>
              </a:rPr>
              <a:t>Elsevier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, 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  <a:hlinkClick r:id="rId5"/>
              </a:rPr>
              <a:t>Wiley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, 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  <a:hlinkClick r:id="rId6"/>
              </a:rPr>
              <a:t>Springer-Nature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 y 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  <a:hlinkClick r:id="rId7"/>
              </a:rPr>
              <a:t>ACS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El acuerdo suscrito en España supone un desembolso de 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  <a:hlinkClick r:id="rId8"/>
              </a:rPr>
              <a:t>170 millones de euros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 en 4 años, por este precio las editoriales acceden a publicar en acceso libre 50 000 artículos científicos. Esto significa que las universidades españolas pagan por dar acceso libre a sus publicaciones alrededor de </a:t>
            </a:r>
            <a:r>
              <a:rPr lang="es-ES" altLang="es-PE" sz="2500" b="1">
                <a:solidFill>
                  <a:srgbClr val="000000"/>
                </a:solidFill>
                <a:cs typeface="Segoe UI" panose="020B0502040204020203" pitchFamily="34" charset="0"/>
              </a:rPr>
              <a:t>2 500 € por artículo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, (el coste es de 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  <a:hlinkClick r:id="rId9"/>
              </a:rPr>
              <a:t>14 $ por artículo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 en el repositorio abierto 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  <a:hlinkClick r:id="rId10"/>
              </a:rPr>
              <a:t>ArXiv</a:t>
            </a:r>
            <a:r>
              <a:rPr lang="es-ES" altLang="es-PE" sz="2500" u="sng">
                <a:solidFill>
                  <a:srgbClr val="4B4B4E"/>
                </a:solidFill>
                <a:cs typeface="Segoe UI" panose="020B0502040204020203" pitchFamily="34" charset="0"/>
              </a:rPr>
              <a:t>)</a:t>
            </a:r>
            <a:r>
              <a:rPr lang="es-ES" altLang="es-PE" sz="2500">
                <a:solidFill>
                  <a:srgbClr val="000000"/>
                </a:solidFill>
                <a:cs typeface="Segoe UI" panose="020B0502040204020203" pitchFamily="34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altLang="es-PE" sz="2000" b="1">
                <a:solidFill>
                  <a:srgbClr val="000000"/>
                </a:solidFill>
                <a:cs typeface="Segoe UI" panose="020B0502040204020203" pitchFamily="34" charset="0"/>
                <a:hlinkClick r:id="rId11"/>
              </a:rPr>
              <a:t>https://theconversation.com/el-sangrante-precio-de-publicar-ciencia-212393</a:t>
            </a:r>
            <a:r>
              <a:rPr lang="es-ES" altLang="es-PE" sz="2000" b="1">
                <a:solidFill>
                  <a:srgbClr val="000000"/>
                </a:solidFill>
                <a:cs typeface="Segoe UI" panose="020B0502040204020203" pitchFamily="34" charset="0"/>
              </a:rPr>
              <a:t> (19/09/23)</a:t>
            </a:r>
            <a:endParaRPr lang="es-PE" altLang="es-PE" sz="2000"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1793A-CEEE-27DC-B45D-7F6BE9ED1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3050" y="127000"/>
            <a:ext cx="7292975" cy="558800"/>
          </a:xfrm>
        </p:spPr>
        <p:txBody>
          <a:bodyPr/>
          <a:lstStyle/>
          <a:p>
            <a:pPr>
              <a:defRPr/>
            </a:pPr>
            <a:r>
              <a:rPr lang="es-E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Misión de las Revistas Científicas</a:t>
            </a:r>
            <a:endParaRPr lang="es-PE" sz="4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219" name="Marcador de contenido 2">
            <a:extLst>
              <a:ext uri="{FF2B5EF4-FFF2-40B4-BE49-F238E27FC236}">
                <a16:creationId xmlns:a16="http://schemas.microsoft.com/office/drawing/2014/main" id="{FE31B24F-2845-8F7A-1E33-99AF5DA39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069975"/>
            <a:ext cx="8543925" cy="4483100"/>
          </a:xfrm>
        </p:spPr>
        <p:txBody>
          <a:bodyPr/>
          <a:lstStyle/>
          <a:p>
            <a:pPr algn="just">
              <a:defRPr/>
            </a:pPr>
            <a:r>
              <a:rPr lang="es-ES" altLang="es-PE" sz="3000" dirty="0"/>
              <a:t>Controlar y certificar la calidad de los resultados de investigación.</a:t>
            </a:r>
          </a:p>
          <a:p>
            <a:pPr algn="just">
              <a:defRPr/>
            </a:pPr>
            <a:r>
              <a:rPr lang="es-ES" altLang="es-PE" sz="3000" dirty="0"/>
              <a:t>Servir como medios de transmisión y difusión pública del Conocimiento </a:t>
            </a:r>
          </a:p>
          <a:p>
            <a:pPr algn="just">
              <a:defRPr/>
            </a:pPr>
            <a:r>
              <a:rPr lang="es-ES" altLang="es-PE" sz="3000" dirty="0"/>
              <a:t>Representar un mecanismo de evaluación de la actividad  investigadora  en cuanto a rigurosidad , sistematicidad y con posibilidades de rectificación y comprobación.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ES" altLang="es-PE" sz="3000" dirty="0"/>
              <a:t>	Hernández Arias, A; Reyes Vásquez, P. (2019)</a:t>
            </a:r>
            <a:endParaRPr lang="es-PE" altLang="es-PE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291E23F5-E3AC-010F-362B-3688A7126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22225"/>
            <a:ext cx="8543925" cy="1325563"/>
          </a:xfrm>
        </p:spPr>
        <p:txBody>
          <a:bodyPr/>
          <a:lstStyle/>
          <a:p>
            <a:pPr algn="ctr">
              <a:defRPr/>
            </a:pPr>
            <a:r>
              <a:rPr lang="es-ES" alt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Voces críticas hacia el utilitarismo en las Revistas</a:t>
            </a:r>
            <a:endParaRPr lang="es-PE" altLang="es-PE" sz="4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Marcador de contenido 2">
            <a:extLst>
              <a:ext uri="{FF2B5EF4-FFF2-40B4-BE49-F238E27FC236}">
                <a16:creationId xmlns:a16="http://schemas.microsoft.com/office/drawing/2014/main" id="{2C4FCB5A-913E-2732-05F6-776135226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19275"/>
            <a:ext cx="8543925" cy="4130675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ES" altLang="es-PE" sz="3000" dirty="0">
                <a:solidFill>
                  <a:srgbClr val="000000"/>
                </a:solidFill>
                <a:cs typeface="Segoe UI" panose="020B0502040204020203" pitchFamily="34" charset="0"/>
              </a:rPr>
              <a:t>“En el actual sistema producimos más que investigamos, ya que podríamos llegar a pensar que incluso investigamos para publicar y no para descubrir. Todo ello con el objetivo de mejorar nuestro currículo y sobre todo estar en disposición de conseguir las acreditaciones necesarias para consolidar nuestra situación en el ámbito académico”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ES" altLang="es-PE" sz="3000" dirty="0">
                <a:solidFill>
                  <a:srgbClr val="000000"/>
                </a:solidFill>
                <a:cs typeface="Segoe UI" panose="020B0502040204020203" pitchFamily="34" charset="0"/>
              </a:rPr>
              <a:t>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ES" altLang="es-PE" sz="3000" dirty="0">
                <a:solidFill>
                  <a:schemeClr val="accent5">
                    <a:lumMod val="50000"/>
                  </a:schemeClr>
                </a:solidFill>
                <a:cs typeface="Segoe UI" panose="020B0502040204020203" pitchFamily="34" charset="0"/>
              </a:rPr>
              <a:t>		</a:t>
            </a:r>
            <a:r>
              <a:rPr lang="es-ES" altLang="es-PE" sz="3000" dirty="0">
                <a:solidFill>
                  <a:srgbClr val="000000"/>
                </a:solidFill>
                <a:cs typeface="Segoe UI" panose="020B0502040204020203" pitchFamily="34" charset="0"/>
              </a:rPr>
              <a:t>		(</a:t>
            </a:r>
            <a:r>
              <a:rPr lang="es-ES" altLang="es-PE" sz="3000" dirty="0" err="1">
                <a:solidFill>
                  <a:srgbClr val="000000"/>
                </a:solidFill>
                <a:cs typeface="Segoe UI" panose="020B0502040204020203" pitchFamily="34" charset="0"/>
              </a:rPr>
              <a:t>Sabés</a:t>
            </a:r>
            <a:r>
              <a:rPr lang="es-ES" altLang="es-PE" sz="3000" dirty="0">
                <a:solidFill>
                  <a:srgbClr val="000000"/>
                </a:solidFill>
                <a:cs typeface="Segoe UI" panose="020B0502040204020203" pitchFamily="34" charset="0"/>
              </a:rPr>
              <a:t> y Perceval, 2009: 5)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5A351-6E54-2D32-D65D-DA43C0ED8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136525"/>
            <a:ext cx="8910637" cy="554038"/>
          </a:xfrm>
        </p:spPr>
        <p:txBody>
          <a:bodyPr/>
          <a:lstStyle/>
          <a:p>
            <a:pPr algn="ctr">
              <a:defRPr/>
            </a:pPr>
            <a:r>
              <a:rPr lang="es-E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Pilares de la Ética de la edición Científica</a:t>
            </a:r>
            <a:endParaRPr lang="es-PE" sz="4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Marcador de contenido 2">
            <a:extLst>
              <a:ext uri="{FF2B5EF4-FFF2-40B4-BE49-F238E27FC236}">
                <a16:creationId xmlns:a16="http://schemas.microsoft.com/office/drawing/2014/main" id="{2CE46F80-0FCE-EDFE-F822-F89FF1F5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366838"/>
            <a:ext cx="8543925" cy="5186362"/>
          </a:xfrm>
        </p:spPr>
        <p:txBody>
          <a:bodyPr/>
          <a:lstStyle/>
          <a:p>
            <a:pPr algn="just"/>
            <a:r>
              <a:rPr lang="es-ES" altLang="es-PE" sz="3000" b="1"/>
              <a:t>La Integridad moral de los investigadores. </a:t>
            </a:r>
            <a:r>
              <a:rPr lang="es-ES" altLang="es-PE" sz="3000"/>
              <a:t>La búsqueda de la verdad será el objetivo de nuestras investigaciones científicas, en un contexto de profesionalidad, transparencia, imparcialidad, honestidad, y responsabilidad.  </a:t>
            </a:r>
          </a:p>
          <a:p>
            <a:pPr algn="just"/>
            <a:r>
              <a:rPr lang="es-ES" altLang="es-PE" sz="3000" b="1"/>
              <a:t>La deontología profesional de cada disciplina.</a:t>
            </a:r>
            <a:r>
              <a:rPr lang="es-ES" altLang="es-PE" sz="3000"/>
              <a:t> Cada saber tiene sus características, especificidades, y deberes. Y deben ser conocidos en profundidad por los investigadores que se dedican a su cultivo, con la finalidad de avanzar en el conocimiento de la ciencia que profesan.  </a:t>
            </a:r>
          </a:p>
          <a:p>
            <a:pPr algn="just"/>
            <a:endParaRPr lang="es-PE" altLang="es-PE"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1AC540E2-60CC-445E-4BD0-4007F10FF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625" y="100013"/>
            <a:ext cx="9121775" cy="1155700"/>
          </a:xfrm>
        </p:spPr>
        <p:txBody>
          <a:bodyPr/>
          <a:lstStyle/>
          <a:p>
            <a:pPr algn="ctr">
              <a:defRPr/>
            </a:pPr>
            <a:br>
              <a:rPr lang="es-PE" altLang="es-PE" sz="4000" b="1" dirty="0">
                <a:solidFill>
                  <a:srgbClr val="343F3E"/>
                </a:solidFill>
                <a:latin typeface="+mn-lt"/>
              </a:rPr>
            </a:br>
            <a:r>
              <a:rPr lang="es-PE" alt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COPE: </a:t>
            </a:r>
            <a:r>
              <a:rPr lang="es-PE" altLang="es-PE" sz="40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Forum</a:t>
            </a:r>
            <a:r>
              <a:rPr lang="es-PE" alt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PE" altLang="es-PE" sz="40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discussion</a:t>
            </a:r>
            <a:r>
              <a:rPr lang="es-PE" alt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PE" altLang="es-PE" sz="40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topic</a:t>
            </a:r>
            <a:br>
              <a:rPr lang="es-PE" alt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es-PE" altLang="es-PE" sz="3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https://publicationethics.org/copeforum</a:t>
            </a:r>
            <a:br>
              <a:rPr lang="es-PE" altLang="es-PE" sz="3000" b="1" dirty="0">
                <a:solidFill>
                  <a:srgbClr val="343F3E"/>
                </a:solidFill>
                <a:latin typeface="+mn-lt"/>
              </a:rPr>
            </a:br>
            <a:endParaRPr lang="es-PE" altLang="es-PE" sz="3000" dirty="0">
              <a:latin typeface="+mn-lt"/>
            </a:endParaRPr>
          </a:p>
        </p:txBody>
      </p:sp>
      <p:sp>
        <p:nvSpPr>
          <p:cNvPr id="10243" name="Marcador de contenido 3">
            <a:extLst>
              <a:ext uri="{FF2B5EF4-FFF2-40B4-BE49-F238E27FC236}">
                <a16:creationId xmlns:a16="http://schemas.microsoft.com/office/drawing/2014/main" id="{90276491-0E3C-0784-3A62-0EF3DAF13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88" y="1406525"/>
            <a:ext cx="4532312" cy="5191125"/>
          </a:xfrm>
        </p:spPr>
        <p:txBody>
          <a:bodyPr/>
          <a:lstStyle/>
          <a:p>
            <a:pPr>
              <a:defRPr/>
            </a:pPr>
            <a:r>
              <a:rPr lang="en-US" altLang="es-PE" sz="3000" dirty="0"/>
              <a:t>Claiming institutional affiliations</a:t>
            </a:r>
          </a:p>
          <a:p>
            <a:pPr>
              <a:defRPr/>
            </a:pPr>
            <a:r>
              <a:rPr lang="en-US" altLang="es-PE" sz="3000" dirty="0"/>
              <a:t>Peer review models</a:t>
            </a:r>
          </a:p>
          <a:p>
            <a:pPr>
              <a:defRPr/>
            </a:pPr>
            <a:r>
              <a:rPr lang="en-US" altLang="es-PE" sz="3000" dirty="0"/>
              <a:t>Best practices for guest edited collections</a:t>
            </a:r>
          </a:p>
          <a:p>
            <a:pPr>
              <a:defRPr/>
            </a:pPr>
            <a:r>
              <a:rPr lang="en-US" altLang="es-PE" sz="3000" dirty="0"/>
              <a:t>Artificial intelligence and fake papers</a:t>
            </a:r>
          </a:p>
          <a:p>
            <a:pPr>
              <a:defRPr/>
            </a:pPr>
            <a:r>
              <a:rPr lang="en-US" altLang="es-PE" sz="3000" dirty="0"/>
              <a:t>Author </a:t>
            </a:r>
            <a:r>
              <a:rPr lang="en-US" altLang="es-PE" sz="3000" dirty="0" err="1"/>
              <a:t>behavioural</a:t>
            </a:r>
            <a:r>
              <a:rPr lang="en-US" altLang="es-PE" sz="3000" dirty="0"/>
              <a:t> misconduct</a:t>
            </a:r>
          </a:p>
          <a:p>
            <a:pPr>
              <a:defRPr/>
            </a:pPr>
            <a:r>
              <a:rPr lang="en-US" altLang="es-PE" sz="3000" dirty="0"/>
              <a:t>Ethical aspects of conference proceedings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s-PE" altLang="es-PE" sz="3000" dirty="0"/>
          </a:p>
        </p:txBody>
      </p:sp>
      <p:sp>
        <p:nvSpPr>
          <p:cNvPr id="9220" name="Marcador de contenido 4">
            <a:extLst>
              <a:ext uri="{FF2B5EF4-FFF2-40B4-BE49-F238E27FC236}">
                <a16:creationId xmlns:a16="http://schemas.microsoft.com/office/drawing/2014/main" id="{4282EB66-B2B9-3250-8B9B-03DBDE34B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80025" y="1406525"/>
            <a:ext cx="4375150" cy="5316538"/>
          </a:xfrm>
        </p:spPr>
        <p:txBody>
          <a:bodyPr/>
          <a:lstStyle/>
          <a:p>
            <a:r>
              <a:rPr lang="en-US" altLang="es-PE" sz="3000"/>
              <a:t>Dealing with complaints about the integrity of published research</a:t>
            </a:r>
          </a:p>
          <a:p>
            <a:r>
              <a:rPr lang="en-US" altLang="es-PE" sz="3000"/>
              <a:t>Editorial conflicts of interest</a:t>
            </a:r>
          </a:p>
          <a:p>
            <a:r>
              <a:rPr lang="en-US" altLang="es-PE" sz="3000"/>
              <a:t>Bias in peer review, editing of reviewer comments</a:t>
            </a:r>
          </a:p>
          <a:p>
            <a:r>
              <a:rPr lang="en-US" altLang="es-PE" sz="3000"/>
              <a:t>Predatory publishing</a:t>
            </a:r>
          </a:p>
          <a:p>
            <a:r>
              <a:rPr lang="en-US" altLang="es-PE" sz="3000"/>
              <a:t>Ethical considerations around book publishing</a:t>
            </a:r>
          </a:p>
          <a:p>
            <a:endParaRPr lang="es-PE" altLang="es-P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>
            <a:extLst>
              <a:ext uri="{FF2B5EF4-FFF2-40B4-BE49-F238E27FC236}">
                <a16:creationId xmlns:a16="http://schemas.microsoft.com/office/drawing/2014/main" id="{DE16F4A5-2BB5-360E-4C40-AA62D0603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0813"/>
            <a:ext cx="9237663" cy="1604962"/>
          </a:xfrm>
        </p:spPr>
        <p:txBody>
          <a:bodyPr/>
          <a:lstStyle/>
          <a:p>
            <a:pPr algn="ctr">
              <a:defRPr/>
            </a:pPr>
            <a:r>
              <a:rPr lang="en-US" alt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ICMJE: Recommendations for the Conduct, Reporting, Editing, and Publication of Scholarly Work in Medical Journals</a:t>
            </a:r>
            <a:endParaRPr lang="es-PE" altLang="es-PE" sz="4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Marcador de contenido 2">
            <a:extLst>
              <a:ext uri="{FF2B5EF4-FFF2-40B4-BE49-F238E27FC236}">
                <a16:creationId xmlns:a16="http://schemas.microsoft.com/office/drawing/2014/main" id="{B96AF780-2292-DDA0-DCA0-C7A5E77BE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538" y="1933575"/>
            <a:ext cx="9115425" cy="45545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s-PE" sz="3000" b="1"/>
              <a:t>Roles and Responsibilities of Authors, Contributors, Reviewers, Editors, Publishers, and Owners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s-PE" sz="3000"/>
              <a:t>A. Defining the Role of Authors and Contributors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s-PE" sz="3000"/>
              <a:t>B. Disclosure of Financial and Non-Financial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s-PE" sz="3000"/>
              <a:t>C. Responsibilities in the Submission and Peer-Review                              Process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s-PE" sz="3000"/>
              <a:t>D. Journal Owners and Editorial Freedom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s-PE" sz="3000"/>
              <a:t>E. Protection of Research Participants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altLang="es-PE" sz="3000" u="sng">
                <a:solidFill>
                  <a:srgbClr val="0563C1"/>
                </a:solidFill>
                <a:hlinkClick r:id="rId2"/>
              </a:rPr>
              <a:t>https://www.icmje.org/icmje-recommendations.pdf</a:t>
            </a:r>
            <a:endParaRPr lang="en-US" altLang="es-PE" sz="3000"/>
          </a:p>
          <a:p>
            <a:pPr marL="0" indent="0">
              <a:buFont typeface="Arial" panose="020B0604020202020204" pitchFamily="34" charset="0"/>
              <a:buNone/>
            </a:pPr>
            <a:endParaRPr lang="en-US" altLang="es-PE" sz="3000"/>
          </a:p>
          <a:p>
            <a:pPr marL="0" indent="0">
              <a:buFont typeface="Arial" panose="020B0604020202020204" pitchFamily="34" charset="0"/>
              <a:buNone/>
            </a:pPr>
            <a:endParaRPr lang="es-PE" altLang="es-PE"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5A50C2-B43B-0B14-2AEC-EE81BF542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198438"/>
            <a:ext cx="8543925" cy="1325562"/>
          </a:xfrm>
        </p:spPr>
        <p:txBody>
          <a:bodyPr/>
          <a:lstStyle/>
          <a:p>
            <a:pPr algn="ctr">
              <a:defRPr/>
            </a:pPr>
            <a:r>
              <a:rPr lang="es-PE" dirty="0">
                <a:solidFill>
                  <a:srgbClr val="333333"/>
                </a:solidFill>
                <a:latin typeface="Georgia" panose="02040502050405020303" pitchFamily="18" charset="0"/>
              </a:rPr>
              <a:t>			</a:t>
            </a:r>
            <a:r>
              <a:rPr lang="es-PE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Ética de la publicación</a:t>
            </a:r>
            <a:br>
              <a:rPr lang="es-PE" dirty="0">
                <a:solidFill>
                  <a:srgbClr val="333333"/>
                </a:solidFill>
                <a:latin typeface="Georgia" panose="02040502050405020303" pitchFamily="18" charset="0"/>
              </a:rPr>
            </a:br>
            <a:r>
              <a:rPr lang="es-ES" sz="1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https://www.springer.com/la/authors-editors/tutoriales-de-autores-y-revisores/submitting-to-a-journal-and-peer-review/publication-ethics/12022858 </a:t>
            </a:r>
            <a:endParaRPr lang="es-PE" sz="1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993BD3-8E7F-A200-00CE-9BC7D7D90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912938"/>
            <a:ext cx="8866188" cy="3829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sz="3000" b="1" dirty="0">
                <a:solidFill>
                  <a:srgbClr val="333333"/>
                </a:solidFill>
              </a:rPr>
              <a:t>Es importante evitar:</a:t>
            </a:r>
          </a:p>
          <a:p>
            <a:pPr>
              <a:defRPr/>
            </a:pPr>
            <a:r>
              <a:rPr lang="es-ES" sz="3000" dirty="0">
                <a:solidFill>
                  <a:srgbClr val="333333"/>
                </a:solidFill>
              </a:rPr>
              <a:t>La fabricación y falsificación de datos</a:t>
            </a:r>
          </a:p>
          <a:p>
            <a:pPr>
              <a:defRPr/>
            </a:pPr>
            <a:r>
              <a:rPr lang="es-ES" sz="3000" dirty="0">
                <a:solidFill>
                  <a:srgbClr val="333333"/>
                </a:solidFill>
              </a:rPr>
              <a:t>El plagio</a:t>
            </a:r>
          </a:p>
          <a:p>
            <a:pPr>
              <a:defRPr/>
            </a:pPr>
            <a:r>
              <a:rPr lang="es-ES" sz="3000" dirty="0">
                <a:solidFill>
                  <a:srgbClr val="333333"/>
                </a:solidFill>
              </a:rPr>
              <a:t>Múltiples presentaciones</a:t>
            </a:r>
          </a:p>
          <a:p>
            <a:pPr>
              <a:defRPr/>
            </a:pPr>
            <a:r>
              <a:rPr lang="es-ES" sz="3000" dirty="0">
                <a:solidFill>
                  <a:srgbClr val="333333"/>
                </a:solidFill>
              </a:rPr>
              <a:t>Publicaciones redundantes (o publicaciones "salchichón")</a:t>
            </a:r>
          </a:p>
          <a:p>
            <a:pPr>
              <a:defRPr/>
            </a:pPr>
            <a:r>
              <a:rPr lang="es-ES" sz="3000" dirty="0">
                <a:solidFill>
                  <a:srgbClr val="333333"/>
                </a:solidFill>
              </a:rPr>
              <a:t>Contribución o atribución inapropiada del autor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s-PE" sz="3000" dirty="0"/>
          </a:p>
        </p:txBody>
      </p:sp>
      <p:pic>
        <p:nvPicPr>
          <p:cNvPr id="11268" name="Imagen 3">
            <a:extLst>
              <a:ext uri="{FF2B5EF4-FFF2-40B4-BE49-F238E27FC236}">
                <a16:creationId xmlns:a16="http://schemas.microsoft.com/office/drawing/2014/main" id="{2983077B-34F6-E933-3E03-903F1C022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365125"/>
            <a:ext cx="266223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udep" id="{9C396314-A508-9646-993C-C737D5288E39}" vid="{7D78CDD2-3C49-304F-8546-17EEACBD3F6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4035</TotalTime>
  <Words>1100</Words>
  <Application>Microsoft Office PowerPoint</Application>
  <PresentationFormat>A4 (210 x 297 mm)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Ética en la Gestión de Revistas Científicas </vt:lpstr>
      <vt:lpstr>Mail de Adquisición 16/04/24 </vt:lpstr>
      <vt:lpstr> Relación Comercial   Los acuerdos transformativos y su coste </vt:lpstr>
      <vt:lpstr>Misión de las Revistas Científicas</vt:lpstr>
      <vt:lpstr>Voces críticas hacia el utilitarismo en las Revistas</vt:lpstr>
      <vt:lpstr>Pilares de la Ética de la edición Científica</vt:lpstr>
      <vt:lpstr> COPE: Forum discussion topic https://publicationethics.org/copeforum </vt:lpstr>
      <vt:lpstr>ICMJE: Recommendations for the Conduct, Reporting, Editing, and Publication of Scholarly Work in Medical Journals</vt:lpstr>
      <vt:lpstr>   Ética de la publicación https://www.springer.com/la/authors-editors/tutoriales-de-autores-y-revisores/submitting-to-a-journal-and-peer-review/publication-ethics/12022858 </vt:lpstr>
      <vt:lpstr>Comprom C                             Compromiso de Ética</vt:lpstr>
      <vt:lpstr>Retos Éticos de los Editores</vt:lpstr>
      <vt:lpstr>Cualidades que debe tener un buen revisor  https://doi.org/10.3916/escuela-de-revisores-012</vt:lpstr>
      <vt:lpstr>Recursos formativos para evaluadores</vt:lpstr>
      <vt:lpstr>Changes in artificial intelligence (AI) tool use cases reported at T1 (n = 22) and T2 (n = 66)</vt:lpstr>
      <vt:lpstr> Reasons for artificial intelligence (AI) non-use at T1 (n = 25) and T2 (n = 44)</vt:lpstr>
      <vt:lpstr>¿Apostamos por una cultura ética en la edición científica?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SOFIA CALDAS MEDINA</dc:creator>
  <cp:lastModifiedBy>Rosa Zeta de Pozo</cp:lastModifiedBy>
  <cp:revision>65</cp:revision>
  <dcterms:created xsi:type="dcterms:W3CDTF">2019-02-07T14:52:06Z</dcterms:created>
  <dcterms:modified xsi:type="dcterms:W3CDTF">2024-04-29T18:15:47Z</dcterms:modified>
</cp:coreProperties>
</file>